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2"/>
  </p:notesMasterIdLst>
  <p:sldIdLst>
    <p:sldId id="256" r:id="rId2"/>
    <p:sldId id="259" r:id="rId3"/>
    <p:sldId id="311" r:id="rId4"/>
    <p:sldId id="312" r:id="rId5"/>
    <p:sldId id="310" r:id="rId6"/>
    <p:sldId id="313" r:id="rId7"/>
    <p:sldId id="318" r:id="rId8"/>
    <p:sldId id="315"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2" r:id="rId22"/>
    <p:sldId id="331" r:id="rId23"/>
    <p:sldId id="333" r:id="rId24"/>
    <p:sldId id="334" r:id="rId25"/>
    <p:sldId id="335" r:id="rId26"/>
    <p:sldId id="336" r:id="rId27"/>
    <p:sldId id="337" r:id="rId28"/>
    <p:sldId id="339" r:id="rId29"/>
    <p:sldId id="338" r:id="rId30"/>
    <p:sldId id="340" r:id="rId31"/>
    <p:sldId id="341" r:id="rId32"/>
    <p:sldId id="342" r:id="rId33"/>
    <p:sldId id="343" r:id="rId34"/>
    <p:sldId id="344" r:id="rId35"/>
    <p:sldId id="346" r:id="rId36"/>
    <p:sldId id="345" r:id="rId37"/>
    <p:sldId id="347" r:id="rId38"/>
    <p:sldId id="348" r:id="rId39"/>
    <p:sldId id="350" r:id="rId40"/>
    <p:sldId id="351" r:id="rId41"/>
    <p:sldId id="349" r:id="rId42"/>
    <p:sldId id="352" r:id="rId43"/>
    <p:sldId id="353" r:id="rId44"/>
    <p:sldId id="354" r:id="rId45"/>
    <p:sldId id="355" r:id="rId46"/>
    <p:sldId id="356" r:id="rId47"/>
    <p:sldId id="357" r:id="rId48"/>
    <p:sldId id="358" r:id="rId49"/>
    <p:sldId id="359" r:id="rId50"/>
    <p:sldId id="360" r:id="rId51"/>
    <p:sldId id="361" r:id="rId52"/>
    <p:sldId id="362" r:id="rId53"/>
    <p:sldId id="363" r:id="rId54"/>
    <p:sldId id="364" r:id="rId55"/>
    <p:sldId id="367" r:id="rId56"/>
    <p:sldId id="366" r:id="rId57"/>
    <p:sldId id="365" r:id="rId58"/>
    <p:sldId id="368" r:id="rId59"/>
    <p:sldId id="308" r:id="rId60"/>
    <p:sldId id="369"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065" autoAdjust="0"/>
    <p:restoredTop sz="94660"/>
  </p:normalViewPr>
  <p:slideViewPr>
    <p:cSldViewPr snapToGrid="0" showGuides="1">
      <p:cViewPr varScale="1">
        <p:scale>
          <a:sx n="63" d="100"/>
          <a:sy n="63" d="100"/>
        </p:scale>
        <p:origin x="232" y="64"/>
      </p:cViewPr>
      <p:guideLst>
        <p:guide orient="horz" pos="2184"/>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A985D3-B0E2-4F7D-9A5C-8D9BE547C339}" type="datetimeFigureOut">
              <a:rPr lang="en-US" smtClean="0"/>
              <a:t>9/5/2021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41CC83-5273-4B54-BD0F-CA213B15E68C}" type="slidenum">
              <a:rPr lang="en-US" smtClean="0"/>
              <a:t>‹#›</a:t>
            </a:fld>
            <a:endParaRPr lang="en-US" dirty="0"/>
          </a:p>
        </p:txBody>
      </p:sp>
    </p:spTree>
    <p:extLst>
      <p:ext uri="{BB962C8B-B14F-4D97-AF65-F5344CB8AC3E}">
        <p14:creationId xmlns:p14="http://schemas.microsoft.com/office/powerpoint/2010/main" val="422128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4800" b="1"/>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p:cNvSpPr>
            <a:spLocks noGrp="1"/>
          </p:cNvSpPr>
          <p:nvPr>
            <p:ph type="ftr" sz="quarter" idx="11"/>
          </p:nvPr>
        </p:nvSpPr>
        <p:spPr/>
        <p:txBody>
          <a:bodyPr/>
          <a:lstStyle/>
          <a:p>
            <a:r>
              <a:rPr lang="en-US" b="1" dirty="0"/>
              <a:t>Regulation of Good Food Production Practices</a:t>
            </a:r>
          </a:p>
          <a:p>
            <a:r>
              <a:rPr lang="en-US" b="1" dirty="0"/>
              <a:t>AS.410.686.81</a:t>
            </a:r>
            <a:endParaRPr lang="en-US" dirty="0"/>
          </a:p>
        </p:txBody>
      </p:sp>
      <p:sp>
        <p:nvSpPr>
          <p:cNvPr id="6" name="Slide Number Placeholder 5"/>
          <p:cNvSpPr>
            <a:spLocks noGrp="1"/>
          </p:cNvSpPr>
          <p:nvPr>
            <p:ph type="sldNum" sz="quarter" idx="12"/>
          </p:nvPr>
        </p:nvSpPr>
        <p:spPr/>
        <p:txBody>
          <a:bodyPr/>
          <a:lstStyle/>
          <a:p>
            <a:fld id="{436935C9-5A83-4E04-8E24-14AC6EB5C5FB}" type="slidenum">
              <a:rPr lang="en-US" smtClean="0"/>
              <a:t>‹#›</a:t>
            </a:fld>
            <a:endParaRPr lang="en-US" dirty="0"/>
          </a:p>
        </p:txBody>
      </p:sp>
    </p:spTree>
    <p:extLst>
      <p:ext uri="{BB962C8B-B14F-4D97-AF65-F5344CB8AC3E}">
        <p14:creationId xmlns:p14="http://schemas.microsoft.com/office/powerpoint/2010/main" val="395407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Regulation of Good Food Production Practices AS.410.686.81</a:t>
            </a:r>
          </a:p>
        </p:txBody>
      </p:sp>
      <p:sp>
        <p:nvSpPr>
          <p:cNvPr id="6" name="Slide Number Placeholder 5"/>
          <p:cNvSpPr>
            <a:spLocks noGrp="1"/>
          </p:cNvSpPr>
          <p:nvPr>
            <p:ph type="sldNum" sz="quarter" idx="12"/>
          </p:nvPr>
        </p:nvSpPr>
        <p:spPr/>
        <p:txBody>
          <a:bodyPr/>
          <a:lstStyle/>
          <a:p>
            <a:fld id="{436935C9-5A83-4E04-8E24-14AC6EB5C5FB}" type="slidenum">
              <a:rPr lang="en-US" smtClean="0"/>
              <a:t>‹#›</a:t>
            </a:fld>
            <a:endParaRPr lang="en-US" dirty="0"/>
          </a:p>
        </p:txBody>
      </p:sp>
    </p:spTree>
    <p:extLst>
      <p:ext uri="{BB962C8B-B14F-4D97-AF65-F5344CB8AC3E}">
        <p14:creationId xmlns:p14="http://schemas.microsoft.com/office/powerpoint/2010/main" val="3884280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Regulation of Good Food Production Practices AS.410.686.81</a:t>
            </a:r>
          </a:p>
        </p:txBody>
      </p:sp>
      <p:sp>
        <p:nvSpPr>
          <p:cNvPr id="6" name="Slide Number Placeholder 5"/>
          <p:cNvSpPr>
            <a:spLocks noGrp="1"/>
          </p:cNvSpPr>
          <p:nvPr>
            <p:ph type="sldNum" sz="quarter" idx="12"/>
          </p:nvPr>
        </p:nvSpPr>
        <p:spPr/>
        <p:txBody>
          <a:bodyPr/>
          <a:lstStyle/>
          <a:p>
            <a:fld id="{436935C9-5A83-4E04-8E24-14AC6EB5C5FB}" type="slidenum">
              <a:rPr lang="en-US" smtClean="0"/>
              <a:t>‹#›</a:t>
            </a:fld>
            <a:endParaRPr lang="en-US" dirty="0"/>
          </a:p>
        </p:txBody>
      </p:sp>
    </p:spTree>
    <p:extLst>
      <p:ext uri="{BB962C8B-B14F-4D97-AF65-F5344CB8AC3E}">
        <p14:creationId xmlns:p14="http://schemas.microsoft.com/office/powerpoint/2010/main" val="382684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lvl1pPr>
          </a:lstStyle>
          <a:p>
            <a:r>
              <a:rPr lang="en-US" dirty="0"/>
              <a:t>Click to edit Master title style</a:t>
            </a:r>
          </a:p>
        </p:txBody>
      </p:sp>
      <p:sp>
        <p:nvSpPr>
          <p:cNvPr id="3" name="Content Placeholder 2"/>
          <p:cNvSpPr>
            <a:spLocks noGrp="1"/>
          </p:cNvSpPr>
          <p:nvPr>
            <p:ph idx="1"/>
          </p:nvPr>
        </p:nvSpPr>
        <p:spPr/>
        <p:txBody>
          <a:bodyPr/>
          <a:lstStyle>
            <a:lvl1pPr>
              <a:defRPr sz="2400"/>
            </a:lvl1pPr>
            <a:lvl2pPr marL="800100" indent="-342900">
              <a:buSzPct val="81000"/>
              <a:buFont typeface="Courier New" panose="02070309020205020404" pitchFamily="49" charset="0"/>
              <a:buChar char="o"/>
              <a:defRPr/>
            </a:lvl2pPr>
            <a:lvl3pPr marL="1143000" indent="-228600">
              <a:buSzPct val="80000"/>
              <a:buFont typeface="Wingdings" panose="05000000000000000000" pitchFamily="2" charset="2"/>
              <a:buChar char="ü"/>
              <a:defRPr sz="2400"/>
            </a:lvl3p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11"/>
          </p:nvPr>
        </p:nvSpPr>
        <p:spPr/>
        <p:txBody>
          <a:bodyPr/>
          <a:lstStyle/>
          <a:p>
            <a:r>
              <a:rPr lang="en-US" dirty="0"/>
              <a:t>Regulation of Good Food Production Practices AS.410.686.81</a:t>
            </a:r>
          </a:p>
        </p:txBody>
      </p:sp>
      <p:sp>
        <p:nvSpPr>
          <p:cNvPr id="6" name="Slide Number Placeholder 5"/>
          <p:cNvSpPr>
            <a:spLocks noGrp="1"/>
          </p:cNvSpPr>
          <p:nvPr>
            <p:ph type="sldNum" sz="quarter" idx="12"/>
          </p:nvPr>
        </p:nvSpPr>
        <p:spPr/>
        <p:txBody>
          <a:bodyPr/>
          <a:lstStyle/>
          <a:p>
            <a:fld id="{436935C9-5A83-4E04-8E24-14AC6EB5C5FB}" type="slidenum">
              <a:rPr lang="en-US" smtClean="0"/>
              <a:t>‹#›</a:t>
            </a:fld>
            <a:endParaRPr lang="en-US" dirty="0"/>
          </a:p>
        </p:txBody>
      </p:sp>
    </p:spTree>
    <p:extLst>
      <p:ext uri="{BB962C8B-B14F-4D97-AF65-F5344CB8AC3E}">
        <p14:creationId xmlns:p14="http://schemas.microsoft.com/office/powerpoint/2010/main" val="3399210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4800" b="1"/>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36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p:txBody>
          <a:bodyPr/>
          <a:lstStyle/>
          <a:p>
            <a:r>
              <a:rPr lang="en-US" dirty="0"/>
              <a:t>Regulation of Good Food Production Practices AS.410.686.81</a:t>
            </a:r>
          </a:p>
        </p:txBody>
      </p:sp>
      <p:sp>
        <p:nvSpPr>
          <p:cNvPr id="6" name="Slide Number Placeholder 5"/>
          <p:cNvSpPr>
            <a:spLocks noGrp="1"/>
          </p:cNvSpPr>
          <p:nvPr>
            <p:ph type="sldNum" sz="quarter" idx="12"/>
          </p:nvPr>
        </p:nvSpPr>
        <p:spPr/>
        <p:txBody>
          <a:bodyPr/>
          <a:lstStyle/>
          <a:p>
            <a:fld id="{436935C9-5A83-4E04-8E24-14AC6EB5C5FB}" type="slidenum">
              <a:rPr lang="en-US" smtClean="0"/>
              <a:t>‹#›</a:t>
            </a:fld>
            <a:endParaRPr lang="en-US" dirty="0"/>
          </a:p>
        </p:txBody>
      </p:sp>
    </p:spTree>
    <p:extLst>
      <p:ext uri="{BB962C8B-B14F-4D97-AF65-F5344CB8AC3E}">
        <p14:creationId xmlns:p14="http://schemas.microsoft.com/office/powerpoint/2010/main" val="4278778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dirty="0"/>
              <a:t>Regulation of Good Food Production Practices AS.410.686.81</a:t>
            </a:r>
          </a:p>
        </p:txBody>
      </p:sp>
      <p:sp>
        <p:nvSpPr>
          <p:cNvPr id="7" name="Slide Number Placeholder 6"/>
          <p:cNvSpPr>
            <a:spLocks noGrp="1"/>
          </p:cNvSpPr>
          <p:nvPr>
            <p:ph type="sldNum" sz="quarter" idx="12"/>
          </p:nvPr>
        </p:nvSpPr>
        <p:spPr/>
        <p:txBody>
          <a:bodyPr/>
          <a:lstStyle/>
          <a:p>
            <a:fld id="{436935C9-5A83-4E04-8E24-14AC6EB5C5FB}" type="slidenum">
              <a:rPr lang="en-US" smtClean="0"/>
              <a:t>‹#›</a:t>
            </a:fld>
            <a:endParaRPr lang="en-US" dirty="0"/>
          </a:p>
        </p:txBody>
      </p:sp>
    </p:spTree>
    <p:extLst>
      <p:ext uri="{BB962C8B-B14F-4D97-AF65-F5344CB8AC3E}">
        <p14:creationId xmlns:p14="http://schemas.microsoft.com/office/powerpoint/2010/main" val="280385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dirty="0"/>
              <a:t>Regulation of Good Food Production Practices AS.410.686.81</a:t>
            </a:r>
          </a:p>
        </p:txBody>
      </p:sp>
      <p:sp>
        <p:nvSpPr>
          <p:cNvPr id="9" name="Slide Number Placeholder 8"/>
          <p:cNvSpPr>
            <a:spLocks noGrp="1"/>
          </p:cNvSpPr>
          <p:nvPr>
            <p:ph type="sldNum" sz="quarter" idx="12"/>
          </p:nvPr>
        </p:nvSpPr>
        <p:spPr/>
        <p:txBody>
          <a:bodyPr/>
          <a:lstStyle/>
          <a:p>
            <a:fld id="{436935C9-5A83-4E04-8E24-14AC6EB5C5FB}" type="slidenum">
              <a:rPr lang="en-US" smtClean="0"/>
              <a:t>‹#›</a:t>
            </a:fld>
            <a:endParaRPr lang="en-US" dirty="0"/>
          </a:p>
        </p:txBody>
      </p:sp>
    </p:spTree>
    <p:extLst>
      <p:ext uri="{BB962C8B-B14F-4D97-AF65-F5344CB8AC3E}">
        <p14:creationId xmlns:p14="http://schemas.microsoft.com/office/powerpoint/2010/main" val="2095205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a:t>
            </a:fld>
            <a:endParaRPr lang="en-US" dirty="0"/>
          </a:p>
        </p:txBody>
      </p:sp>
    </p:spTree>
    <p:extLst>
      <p:ext uri="{BB962C8B-B14F-4D97-AF65-F5344CB8AC3E}">
        <p14:creationId xmlns:p14="http://schemas.microsoft.com/office/powerpoint/2010/main" val="3209195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p:cNvSpPr>
            <a:spLocks noGrp="1"/>
          </p:cNvSpPr>
          <p:nvPr>
            <p:ph type="ftr" sz="quarter" idx="11"/>
          </p:nvPr>
        </p:nvSpPr>
        <p:spPr/>
        <p:txBody>
          <a:bodyPr/>
          <a:lstStyle/>
          <a:p>
            <a:r>
              <a:rPr lang="en-US" dirty="0"/>
              <a:t>Regulation of Good Food Production Practices AS.410.686.81</a:t>
            </a:r>
          </a:p>
        </p:txBody>
      </p:sp>
      <p:sp>
        <p:nvSpPr>
          <p:cNvPr id="4" name="Slide Number Placeholder 3"/>
          <p:cNvSpPr>
            <a:spLocks noGrp="1"/>
          </p:cNvSpPr>
          <p:nvPr>
            <p:ph type="sldNum" sz="quarter" idx="12"/>
          </p:nvPr>
        </p:nvSpPr>
        <p:spPr/>
        <p:txBody>
          <a:bodyPr/>
          <a:lstStyle/>
          <a:p>
            <a:fld id="{436935C9-5A83-4E04-8E24-14AC6EB5C5FB}" type="slidenum">
              <a:rPr lang="en-US" smtClean="0"/>
              <a:t>‹#›</a:t>
            </a:fld>
            <a:endParaRPr lang="en-US" dirty="0"/>
          </a:p>
        </p:txBody>
      </p:sp>
    </p:spTree>
    <p:extLst>
      <p:ext uri="{BB962C8B-B14F-4D97-AF65-F5344CB8AC3E}">
        <p14:creationId xmlns:p14="http://schemas.microsoft.com/office/powerpoint/2010/main" val="3607811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Regulation of Good Food Production Practices AS.410.686.81</a:t>
            </a:r>
          </a:p>
        </p:txBody>
      </p:sp>
      <p:sp>
        <p:nvSpPr>
          <p:cNvPr id="7" name="Slide Number Placeholder 6"/>
          <p:cNvSpPr>
            <a:spLocks noGrp="1"/>
          </p:cNvSpPr>
          <p:nvPr>
            <p:ph type="sldNum" sz="quarter" idx="12"/>
          </p:nvPr>
        </p:nvSpPr>
        <p:spPr/>
        <p:txBody>
          <a:bodyPr/>
          <a:lstStyle/>
          <a:p>
            <a:fld id="{436935C9-5A83-4E04-8E24-14AC6EB5C5FB}" type="slidenum">
              <a:rPr lang="en-US" smtClean="0"/>
              <a:t>‹#›</a:t>
            </a:fld>
            <a:endParaRPr lang="en-US" dirty="0"/>
          </a:p>
        </p:txBody>
      </p:sp>
    </p:spTree>
    <p:extLst>
      <p:ext uri="{BB962C8B-B14F-4D97-AF65-F5344CB8AC3E}">
        <p14:creationId xmlns:p14="http://schemas.microsoft.com/office/powerpoint/2010/main" val="585865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Regulation of Good Food Production Practices AS.410.686.81</a:t>
            </a:r>
          </a:p>
        </p:txBody>
      </p:sp>
      <p:sp>
        <p:nvSpPr>
          <p:cNvPr id="7" name="Slide Number Placeholder 6"/>
          <p:cNvSpPr>
            <a:spLocks noGrp="1"/>
          </p:cNvSpPr>
          <p:nvPr>
            <p:ph type="sldNum" sz="quarter" idx="12"/>
          </p:nvPr>
        </p:nvSpPr>
        <p:spPr/>
        <p:txBody>
          <a:bodyPr/>
          <a:lstStyle/>
          <a:p>
            <a:fld id="{436935C9-5A83-4E04-8E24-14AC6EB5C5FB}" type="slidenum">
              <a:rPr lang="en-US" smtClean="0"/>
              <a:t>‹#›</a:t>
            </a:fld>
            <a:endParaRPr lang="en-US" dirty="0"/>
          </a:p>
        </p:txBody>
      </p:sp>
    </p:spTree>
    <p:extLst>
      <p:ext uri="{BB962C8B-B14F-4D97-AF65-F5344CB8AC3E}">
        <p14:creationId xmlns:p14="http://schemas.microsoft.com/office/powerpoint/2010/main" val="2680864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Regulation of Good Food Production Practices AS.410.686.81</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6935C9-5A83-4E04-8E24-14AC6EB5C5FB}" type="slidenum">
              <a:rPr lang="en-US" smtClean="0"/>
              <a:t>‹#›</a:t>
            </a:fld>
            <a:endParaRPr lang="en-US" dirty="0"/>
          </a:p>
        </p:txBody>
      </p:sp>
    </p:spTree>
    <p:extLst>
      <p:ext uri="{BB962C8B-B14F-4D97-AF65-F5344CB8AC3E}">
        <p14:creationId xmlns:p14="http://schemas.microsoft.com/office/powerpoint/2010/main" val="402908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80000"/>
        <a:buFont typeface="Wingdings" panose="05000000000000000000" pitchFamily="2" charset="2"/>
        <a:buChar char="ü"/>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goo.gl/anGV1F" TargetMode="External"/><Relationship Id="rId2" Type="http://schemas.openxmlformats.org/officeDocument/2006/relationships/hyperlink" Target="https://goo.gl/rE7wEz" TargetMode="External"/><Relationship Id="rId1" Type="http://schemas.openxmlformats.org/officeDocument/2006/relationships/slideLayout" Target="../slideLayouts/slideLayout2.xml"/><Relationship Id="rId4" Type="http://schemas.openxmlformats.org/officeDocument/2006/relationships/hyperlink" Target="https://goo.gl/Quzmvz"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hyperlink" Target="https://goo.gl/XnsAho" TargetMode="External"/><Relationship Id="rId3" Type="http://schemas.openxmlformats.org/officeDocument/2006/relationships/hyperlink" Target="https://goo.gl/y3pZeG" TargetMode="External"/><Relationship Id="rId7" Type="http://schemas.openxmlformats.org/officeDocument/2006/relationships/hyperlink" Target="https://goo.gl/ahh5zQ" TargetMode="External"/><Relationship Id="rId2" Type="http://schemas.openxmlformats.org/officeDocument/2006/relationships/hyperlink" Target="http://www.ams.usda.gov/AMSv1.0/gapghp" TargetMode="External"/><Relationship Id="rId1" Type="http://schemas.openxmlformats.org/officeDocument/2006/relationships/slideLayout" Target="../slideLayouts/slideLayout2.xml"/><Relationship Id="rId6" Type="http://schemas.openxmlformats.org/officeDocument/2006/relationships/hyperlink" Target="https://www.ams.usda.gov/services/auditing/gap-ghp" TargetMode="External"/><Relationship Id="rId5" Type="http://schemas.openxmlformats.org/officeDocument/2006/relationships/hyperlink" Target="http://ucfoodsafety.ucdavis.edu/Preharvest/" TargetMode="External"/><Relationship Id="rId4" Type="http://schemas.openxmlformats.org/officeDocument/2006/relationships/hyperlink" Target="http://extension.psu.edu/food-safety/farm"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bit.ly/3ju7uet" TargetMode="External"/><Relationship Id="rId2" Type="http://schemas.openxmlformats.org/officeDocument/2006/relationships/hyperlink" Target="http://www.gutenberg.org/ebooks/140?msg=welcome_stranger"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vimeo.com/3181399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goo.gl/lV4Nbq" TargetMode="External"/><Relationship Id="rId2" Type="http://schemas.openxmlformats.org/officeDocument/2006/relationships/hyperlink" Target="http://goo.gl/KTpnQ3" TargetMode="External"/><Relationship Id="rId1" Type="http://schemas.openxmlformats.org/officeDocument/2006/relationships/slideLayout" Target="../slideLayouts/slideLayout2.xml"/><Relationship Id="rId4" Type="http://schemas.openxmlformats.org/officeDocument/2006/relationships/hyperlink" Target="https://zoom.us/j/93663364141"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bit.ly/2uQbbVu" TargetMode="External"/><Relationship Id="rId2" Type="http://schemas.openxmlformats.org/officeDocument/2006/relationships/hyperlink" Target="https://bit.ly/2uTGFdc" TargetMode="External"/><Relationship Id="rId1" Type="http://schemas.openxmlformats.org/officeDocument/2006/relationships/slideLayout" Target="../slideLayouts/slideLayout4.xml"/><Relationship Id="rId6" Type="http://schemas.openxmlformats.org/officeDocument/2006/relationships/hyperlink" Target="https://bit.ly/2SNYiTT" TargetMode="External"/><Relationship Id="rId5" Type="http://schemas.openxmlformats.org/officeDocument/2006/relationships/hyperlink" Target="https://bit.ly/37zbQrN" TargetMode="External"/><Relationship Id="rId4" Type="http://schemas.openxmlformats.org/officeDocument/2006/relationships/hyperlink" Target="https://bit.ly/2UW0pYo"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dirty="0"/>
              <a:t>Regulation of Good Food Production Practices</a:t>
            </a:r>
            <a:br>
              <a:rPr lang="en-US" sz="4400" dirty="0"/>
            </a:br>
            <a:r>
              <a:rPr lang="en-US" sz="4400" dirty="0"/>
              <a:t>AS.410.686.81.FA21 </a:t>
            </a:r>
          </a:p>
        </p:txBody>
      </p:sp>
      <p:sp>
        <p:nvSpPr>
          <p:cNvPr id="3" name="Subtitle 2"/>
          <p:cNvSpPr>
            <a:spLocks noGrp="1"/>
          </p:cNvSpPr>
          <p:nvPr>
            <p:ph type="subTitle" idx="1"/>
          </p:nvPr>
        </p:nvSpPr>
        <p:spPr/>
        <p:txBody>
          <a:bodyPr>
            <a:normAutofit/>
          </a:bodyPr>
          <a:lstStyle/>
          <a:p>
            <a:r>
              <a:rPr lang="en-US" sz="2400" b="1" dirty="0"/>
              <a:t>MODULE 2: GMPs &amp; GAPs/GHPs</a:t>
            </a:r>
          </a:p>
          <a:p>
            <a:endParaRPr lang="en-US" sz="2400" b="1" dirty="0"/>
          </a:p>
        </p:txBody>
      </p:sp>
      <p:pic>
        <p:nvPicPr>
          <p:cNvPr id="6" name="Picture 4" descr="http://brand.jhu.edu/content/uploads/2014/06/jhu-divisions-krieger.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384" t="14346" r="8306" b="13975"/>
          <a:stretch/>
        </p:blipFill>
        <p:spPr bwMode="auto">
          <a:xfrm>
            <a:off x="6994247" y="4439480"/>
            <a:ext cx="2996021" cy="1894681"/>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6"/>
          <p:cNvSpPr txBox="1">
            <a:spLocks/>
          </p:cNvSpPr>
          <p:nvPr/>
        </p:nvSpPr>
        <p:spPr>
          <a:xfrm>
            <a:off x="2369437" y="4581562"/>
            <a:ext cx="3726563"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006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6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6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70000"/>
              </a:lnSpc>
              <a:buFontTx/>
              <a:buNone/>
            </a:pPr>
            <a:endParaRPr lang="en-US" altLang="en-US" sz="2000" b="1" dirty="0">
              <a:solidFill>
                <a:srgbClr val="000066"/>
              </a:solidFill>
            </a:endParaRPr>
          </a:p>
          <a:p>
            <a:pPr marL="0" indent="0" algn="ctr">
              <a:lnSpc>
                <a:spcPct val="70000"/>
              </a:lnSpc>
              <a:buFontTx/>
              <a:buNone/>
            </a:pPr>
            <a:r>
              <a:rPr lang="en-US" altLang="en-US" sz="2000" b="1" dirty="0">
                <a:solidFill>
                  <a:srgbClr val="000066"/>
                </a:solidFill>
              </a:rPr>
              <a:t>Kantha Shelke, Ph.D.</a:t>
            </a:r>
          </a:p>
          <a:p>
            <a:pPr marL="0" indent="0" algn="ctr">
              <a:lnSpc>
                <a:spcPct val="70000"/>
              </a:lnSpc>
              <a:buFontTx/>
              <a:buNone/>
            </a:pPr>
            <a:r>
              <a:rPr lang="en-US" altLang="en-US" sz="1800" dirty="0">
                <a:solidFill>
                  <a:srgbClr val="000066"/>
                </a:solidFill>
              </a:rPr>
              <a:t>KShelke1@jhu.edu</a:t>
            </a:r>
          </a:p>
          <a:p>
            <a:pPr marL="0" indent="0" algn="ctr">
              <a:lnSpc>
                <a:spcPct val="70000"/>
              </a:lnSpc>
              <a:buFontTx/>
              <a:buNone/>
            </a:pPr>
            <a:r>
              <a:rPr lang="en-US" altLang="en-US" sz="1800" dirty="0">
                <a:solidFill>
                  <a:srgbClr val="000066"/>
                </a:solidFill>
              </a:rPr>
              <a:t>kantha@corvusblue.net</a:t>
            </a:r>
          </a:p>
          <a:p>
            <a:pPr marL="0" indent="0" algn="ctr">
              <a:lnSpc>
                <a:spcPct val="70000"/>
              </a:lnSpc>
              <a:buFontTx/>
              <a:buNone/>
            </a:pPr>
            <a:r>
              <a:rPr lang="en-US" altLang="en-US" sz="1800" dirty="0">
                <a:solidFill>
                  <a:srgbClr val="000066"/>
                </a:solidFill>
              </a:rPr>
              <a:t> (o) 312-951-5810 | (c) 312-437-5810</a:t>
            </a:r>
          </a:p>
          <a:p>
            <a:pPr marL="0" indent="0" algn="ctr">
              <a:lnSpc>
                <a:spcPct val="70000"/>
              </a:lnSpc>
              <a:buFontTx/>
              <a:buNone/>
            </a:pPr>
            <a:endParaRPr lang="en-US" altLang="en-US" sz="1800" dirty="0">
              <a:solidFill>
                <a:srgbClr val="000066"/>
              </a:solidFill>
            </a:endParaRPr>
          </a:p>
          <a:p>
            <a:pPr marL="0" indent="0" algn="ctr">
              <a:buFontTx/>
              <a:buNone/>
            </a:pPr>
            <a:endParaRPr lang="en-US" altLang="en-US" dirty="0">
              <a:solidFill>
                <a:srgbClr val="000066"/>
              </a:solidFill>
            </a:endParaRPr>
          </a:p>
        </p:txBody>
      </p:sp>
    </p:spTree>
    <p:extLst>
      <p:ext uri="{BB962C8B-B14F-4D97-AF65-F5344CB8AC3E}">
        <p14:creationId xmlns:p14="http://schemas.microsoft.com/office/powerpoint/2010/main" val="2671837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603" y="327619"/>
            <a:ext cx="10537197" cy="1363069"/>
          </a:xfrm>
        </p:spPr>
        <p:txBody>
          <a:bodyPr/>
          <a:lstStyle/>
          <a:p>
            <a:r>
              <a:rPr lang="en-US" dirty="0"/>
              <a:t>GMPs in different countries</a:t>
            </a:r>
          </a:p>
        </p:txBody>
      </p:sp>
      <p:sp>
        <p:nvSpPr>
          <p:cNvPr id="3" name="Content Placeholder 2"/>
          <p:cNvSpPr>
            <a:spLocks noGrp="1"/>
          </p:cNvSpPr>
          <p:nvPr>
            <p:ph idx="1"/>
          </p:nvPr>
        </p:nvSpPr>
        <p:spPr/>
        <p:txBody>
          <a:bodyPr>
            <a:normAutofit/>
          </a:bodyPr>
          <a:lstStyle/>
          <a:p>
            <a:pPr algn="just">
              <a:spcBef>
                <a:spcPts val="500"/>
              </a:spcBef>
              <a:spcAft>
                <a:spcPts val="500"/>
              </a:spcAft>
            </a:pPr>
            <a:r>
              <a:rPr lang="en-US" altLang="en-US" sz="2000" dirty="0"/>
              <a:t>At a high level, GMPs of various nations are very similar.</a:t>
            </a:r>
          </a:p>
          <a:p>
            <a:pPr algn="just">
              <a:spcBef>
                <a:spcPts val="500"/>
              </a:spcBef>
              <a:spcAft>
                <a:spcPts val="500"/>
              </a:spcAft>
            </a:pPr>
            <a:r>
              <a:rPr lang="en-US" altLang="en-US" sz="2000" dirty="0"/>
              <a:t>Most require: </a:t>
            </a:r>
          </a:p>
          <a:p>
            <a:pPr lvl="1">
              <a:spcAft>
                <a:spcPts val="500"/>
              </a:spcAft>
              <a:buFont typeface="Wingdings" panose="05000000000000000000" pitchFamily="2" charset="2"/>
              <a:buChar char="ü"/>
            </a:pPr>
            <a:r>
              <a:rPr lang="en-US" altLang="en-US" sz="2000" dirty="0"/>
              <a:t>Equipment and facilities are properly designed, maintained, and cleaned</a:t>
            </a:r>
          </a:p>
          <a:p>
            <a:pPr lvl="1">
              <a:spcAft>
                <a:spcPts val="500"/>
              </a:spcAft>
              <a:buFont typeface="Wingdings" panose="05000000000000000000" pitchFamily="2" charset="2"/>
              <a:buChar char="ü"/>
            </a:pPr>
            <a:r>
              <a:rPr lang="en-US" altLang="en-US" sz="2000" dirty="0"/>
              <a:t>Standard Operating Procedures (SOPs) be written and approved</a:t>
            </a:r>
          </a:p>
          <a:p>
            <a:pPr lvl="1">
              <a:spcAft>
                <a:spcPts val="500"/>
              </a:spcAft>
              <a:buFont typeface="Wingdings" panose="05000000000000000000" pitchFamily="2" charset="2"/>
              <a:buChar char="ü"/>
            </a:pPr>
            <a:r>
              <a:rPr lang="en-US" altLang="en-US" sz="2000" dirty="0"/>
              <a:t>An independent Quality unit (like Quality Control and/or Quality Assurance) to be well trained personnel and management</a:t>
            </a:r>
          </a:p>
          <a:p>
            <a:endParaRPr lang="en-US" sz="2000" dirty="0"/>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10</a:t>
            </a:fld>
            <a:endParaRPr lang="en-US" dirty="0"/>
          </a:p>
        </p:txBody>
      </p:sp>
    </p:spTree>
    <p:extLst>
      <p:ext uri="{BB962C8B-B14F-4D97-AF65-F5344CB8AC3E}">
        <p14:creationId xmlns:p14="http://schemas.microsoft.com/office/powerpoint/2010/main" val="940995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GMPs in general</a:t>
            </a:r>
          </a:p>
        </p:txBody>
      </p:sp>
      <p:sp>
        <p:nvSpPr>
          <p:cNvPr id="3" name="Content Placeholder 2"/>
          <p:cNvSpPr>
            <a:spLocks noGrp="1"/>
          </p:cNvSpPr>
          <p:nvPr>
            <p:ph idx="1"/>
          </p:nvPr>
        </p:nvSpPr>
        <p:spPr>
          <a:xfrm>
            <a:off x="838200" y="1510665"/>
            <a:ext cx="10515600" cy="4351338"/>
          </a:xfrm>
        </p:spPr>
        <p:txBody>
          <a:bodyPr>
            <a:noAutofit/>
          </a:bodyPr>
          <a:lstStyle/>
          <a:p>
            <a:pPr>
              <a:spcBef>
                <a:spcPts val="1200"/>
              </a:spcBef>
            </a:pPr>
            <a:r>
              <a:rPr lang="en-US" altLang="en-US" sz="2000" dirty="0"/>
              <a:t>Determines whether the facilities, methods, practices and controls used to process food are safe and whether the food has been processed under sanitary conditions</a:t>
            </a:r>
          </a:p>
          <a:p>
            <a:pPr>
              <a:spcBef>
                <a:spcPts val="1200"/>
              </a:spcBef>
            </a:pPr>
            <a:r>
              <a:rPr lang="en-US" altLang="en-US" sz="2000" dirty="0"/>
              <a:t>Determines whether food is adulterated under the FDCA.</a:t>
            </a:r>
          </a:p>
          <a:p>
            <a:pPr>
              <a:spcBef>
                <a:spcPts val="1200"/>
              </a:spcBef>
            </a:pPr>
            <a:r>
              <a:rPr lang="en-US" sz="2000" b="1" dirty="0"/>
              <a:t>All employees of enterprises that </a:t>
            </a:r>
            <a:r>
              <a:rPr lang="en-US" sz="2000" dirty="0"/>
              <a:t>manufacture, process, pack or hold food </a:t>
            </a:r>
            <a:r>
              <a:rPr lang="en-US" sz="2000" b="1" dirty="0"/>
              <a:t>must be trained </a:t>
            </a:r>
            <a:r>
              <a:rPr lang="en-US" sz="2000" dirty="0"/>
              <a:t>in principles of food hygiene and food safety, including in importance of employee health &amp; hygiene.</a:t>
            </a:r>
          </a:p>
          <a:p>
            <a:pPr>
              <a:spcBef>
                <a:spcPts val="1200"/>
              </a:spcBef>
            </a:pPr>
            <a:r>
              <a:rPr lang="en-US" altLang="en-US" sz="2000" i="1" dirty="0"/>
              <a:t>Not "process specific" but related to the entire operation.</a:t>
            </a:r>
          </a:p>
          <a:p>
            <a:pPr>
              <a:spcBef>
                <a:spcPts val="1200"/>
              </a:spcBef>
            </a:pPr>
            <a:r>
              <a:rPr lang="en-US" altLang="en-US" sz="2000" dirty="0"/>
              <a:t>GMPs include facilities/grounds, equipment pest control, receiving and storage, process control, product recall and personnel training. </a:t>
            </a:r>
          </a:p>
          <a:p>
            <a:pPr>
              <a:spcBef>
                <a:spcPts val="1200"/>
              </a:spcBef>
            </a:pPr>
            <a:r>
              <a:rPr lang="en-US" altLang="en-US" sz="2000" dirty="0"/>
              <a:t>Product-specific GMPs include:</a:t>
            </a:r>
          </a:p>
          <a:p>
            <a:pPr lvl="1">
              <a:lnSpc>
                <a:spcPct val="110000"/>
              </a:lnSpc>
              <a:spcBef>
                <a:spcPts val="0"/>
              </a:spcBef>
            </a:pPr>
            <a:r>
              <a:rPr lang="en-US" altLang="en-US" sz="1800" dirty="0"/>
              <a:t>Thermally processed low-acid canned foods</a:t>
            </a:r>
          </a:p>
          <a:p>
            <a:pPr lvl="1">
              <a:lnSpc>
                <a:spcPct val="110000"/>
              </a:lnSpc>
              <a:spcBef>
                <a:spcPts val="0"/>
              </a:spcBef>
            </a:pPr>
            <a:r>
              <a:rPr lang="en-US" altLang="en-US" sz="1800" dirty="0"/>
              <a:t>Acidified foods</a:t>
            </a:r>
          </a:p>
          <a:p>
            <a:pPr lvl="1">
              <a:lnSpc>
                <a:spcPct val="110000"/>
              </a:lnSpc>
              <a:spcBef>
                <a:spcPts val="0"/>
              </a:spcBef>
            </a:pPr>
            <a:r>
              <a:rPr lang="en-US" altLang="en-US" sz="1800" dirty="0"/>
              <a:t>Bottled drinking water</a:t>
            </a:r>
          </a:p>
          <a:p>
            <a:pPr lvl="1">
              <a:lnSpc>
                <a:spcPct val="110000"/>
              </a:lnSpc>
              <a:spcBef>
                <a:spcPts val="0"/>
              </a:spcBef>
            </a:pPr>
            <a:r>
              <a:rPr lang="en-US" altLang="en-US" sz="1800" dirty="0"/>
              <a:t>Infant formula</a:t>
            </a:r>
          </a:p>
          <a:p>
            <a:pPr lvl="1">
              <a:lnSpc>
                <a:spcPct val="110000"/>
              </a:lnSpc>
              <a:spcBef>
                <a:spcPts val="0"/>
              </a:spcBef>
            </a:pPr>
            <a:r>
              <a:rPr lang="en-US" altLang="en-US" sz="1800" dirty="0"/>
              <a:t>Fish and fishery products</a:t>
            </a:r>
          </a:p>
          <a:p>
            <a:pPr>
              <a:spcBef>
                <a:spcPts val="1200"/>
              </a:spcBef>
            </a:pPr>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11</a:t>
            </a:fld>
            <a:endParaRPr lang="en-US" dirty="0"/>
          </a:p>
        </p:txBody>
      </p:sp>
    </p:spTree>
    <p:extLst>
      <p:ext uri="{BB962C8B-B14F-4D97-AF65-F5344CB8AC3E}">
        <p14:creationId xmlns:p14="http://schemas.microsoft.com/office/powerpoint/2010/main" val="2319496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Components of GMPs</a:t>
            </a:r>
          </a:p>
        </p:txBody>
      </p:sp>
      <p:sp>
        <p:nvSpPr>
          <p:cNvPr id="3" name="Content Placeholder 2"/>
          <p:cNvSpPr>
            <a:spLocks noGrp="1"/>
          </p:cNvSpPr>
          <p:nvPr>
            <p:ph idx="1"/>
          </p:nvPr>
        </p:nvSpPr>
        <p:spPr/>
        <p:txBody>
          <a:bodyPr>
            <a:noAutofit/>
          </a:bodyPr>
          <a:lstStyle/>
          <a:p>
            <a:pPr marL="0" indent="0">
              <a:spcBef>
                <a:spcPts val="600"/>
              </a:spcBef>
              <a:buNone/>
            </a:pPr>
            <a:r>
              <a:rPr lang="en-US" sz="2000" dirty="0"/>
              <a:t>Regulation 21 CFR 117 Subpart B lists the following components that establish the conditions and practices the food industry must follow for processing safe food under sanitary conditions:</a:t>
            </a:r>
          </a:p>
          <a:p>
            <a:pPr>
              <a:spcBef>
                <a:spcPts val="600"/>
              </a:spcBef>
            </a:pPr>
            <a:r>
              <a:rPr lang="en-US" sz="2000" dirty="0"/>
              <a:t>Personnel</a:t>
            </a:r>
          </a:p>
          <a:p>
            <a:pPr>
              <a:spcBef>
                <a:spcPts val="600"/>
              </a:spcBef>
            </a:pPr>
            <a:r>
              <a:rPr lang="en-US" sz="2000" dirty="0"/>
              <a:t>Plants and grounds</a:t>
            </a:r>
          </a:p>
          <a:p>
            <a:pPr>
              <a:spcBef>
                <a:spcPts val="600"/>
              </a:spcBef>
            </a:pPr>
            <a:r>
              <a:rPr lang="en-US" sz="2000" dirty="0"/>
              <a:t>Sanitary operations*</a:t>
            </a:r>
          </a:p>
          <a:p>
            <a:pPr>
              <a:spcBef>
                <a:spcPts val="600"/>
              </a:spcBef>
            </a:pPr>
            <a:r>
              <a:rPr lang="en-US" sz="2000" dirty="0"/>
              <a:t>Sanitary facilities and controls</a:t>
            </a:r>
          </a:p>
          <a:p>
            <a:pPr>
              <a:spcBef>
                <a:spcPts val="600"/>
              </a:spcBef>
            </a:pPr>
            <a:r>
              <a:rPr lang="en-US" sz="2000" dirty="0"/>
              <a:t>Equipment and utensils</a:t>
            </a:r>
          </a:p>
          <a:p>
            <a:pPr>
              <a:spcBef>
                <a:spcPts val="600"/>
              </a:spcBef>
            </a:pPr>
            <a:r>
              <a:rPr lang="en-US" sz="2000" dirty="0"/>
              <a:t>Processes and controls*</a:t>
            </a:r>
          </a:p>
          <a:p>
            <a:pPr>
              <a:spcBef>
                <a:spcPts val="600"/>
              </a:spcBef>
            </a:pPr>
            <a:r>
              <a:rPr lang="en-US" sz="2000" dirty="0"/>
              <a:t>Warehousing and distribution</a:t>
            </a:r>
          </a:p>
          <a:p>
            <a:pPr>
              <a:spcBef>
                <a:spcPts val="600"/>
              </a:spcBef>
            </a:pPr>
            <a:r>
              <a:rPr lang="en-US" sz="2000" dirty="0"/>
              <a:t>Holding and distribution of human food by-products for use as animal food</a:t>
            </a:r>
          </a:p>
          <a:p>
            <a:pPr>
              <a:spcBef>
                <a:spcPts val="600"/>
              </a:spcBef>
            </a:pPr>
            <a:r>
              <a:rPr lang="en-US" sz="2000" dirty="0"/>
              <a:t>Defect action levels</a:t>
            </a:r>
          </a:p>
          <a:p>
            <a:pPr marL="0" indent="0">
              <a:spcBef>
                <a:spcPts val="600"/>
              </a:spcBef>
              <a:buNone/>
            </a:pPr>
            <a:r>
              <a:rPr lang="en-US" sz="2000" dirty="0"/>
              <a:t>*</a:t>
            </a:r>
            <a:r>
              <a:rPr lang="en-US" sz="2000" i="1" dirty="0"/>
              <a:t>Some components may be preventive controls based on hazard analysis. Some elements controlled by GMPs in the past have been called by FDA and reviewed / updated</a:t>
            </a:r>
          </a:p>
          <a:p>
            <a:pPr>
              <a:spcBef>
                <a:spcPts val="600"/>
              </a:spcBef>
            </a:pPr>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12</a:t>
            </a:fld>
            <a:endParaRPr lang="en-US" dirty="0"/>
          </a:p>
        </p:txBody>
      </p:sp>
    </p:spTree>
    <p:extLst>
      <p:ext uri="{BB962C8B-B14F-4D97-AF65-F5344CB8AC3E}">
        <p14:creationId xmlns:p14="http://schemas.microsoft.com/office/powerpoint/2010/main" val="3058072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a:t>
            </a:r>
          </a:p>
        </p:txBody>
      </p:sp>
      <p:sp>
        <p:nvSpPr>
          <p:cNvPr id="3" name="Content Placeholder 2"/>
          <p:cNvSpPr>
            <a:spLocks noGrp="1"/>
          </p:cNvSpPr>
          <p:nvPr>
            <p:ph idx="1"/>
          </p:nvPr>
        </p:nvSpPr>
        <p:spPr/>
        <p:txBody>
          <a:bodyPr>
            <a:normAutofit/>
          </a:bodyPr>
          <a:lstStyle/>
          <a:p>
            <a:r>
              <a:rPr lang="en-US" sz="2000" dirty="0"/>
              <a:t>Individuals must be qualified by education, training, or experience to manufacture, process, pack, or hold food.</a:t>
            </a:r>
          </a:p>
          <a:p>
            <a:r>
              <a:rPr lang="en-US" sz="2000" dirty="0"/>
              <a:t>Individuals must receive food hygiene and food safety training.</a:t>
            </a:r>
          </a:p>
          <a:p>
            <a:r>
              <a:rPr lang="en-US" sz="2000" dirty="0"/>
              <a:t>Supervisors responsible for ensuring compliance must have appropriate knowledge, training, or experience.</a:t>
            </a:r>
          </a:p>
          <a:p>
            <a:pPr marL="0" indent="0">
              <a:buNone/>
            </a:pPr>
            <a:r>
              <a:rPr lang="en-US" sz="2000" i="1" dirty="0"/>
              <a:t>Employee education and training is an important prerequisite program. Employee training must cover cleanliness, health requirements, how to perform their job and how their work can impact the safety of product. This employee training must be documented. Supervision and setting a good example is also an important part of the system.</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13</a:t>
            </a:fld>
            <a:endParaRPr lang="en-US" dirty="0"/>
          </a:p>
        </p:txBody>
      </p:sp>
    </p:spTree>
    <p:extLst>
      <p:ext uri="{BB962C8B-B14F-4D97-AF65-F5344CB8AC3E}">
        <p14:creationId xmlns:p14="http://schemas.microsoft.com/office/powerpoint/2010/main" val="533893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Personnel</a:t>
            </a:r>
          </a:p>
        </p:txBody>
      </p:sp>
      <p:sp>
        <p:nvSpPr>
          <p:cNvPr id="7" name="Content Placeholder 6"/>
          <p:cNvSpPr>
            <a:spLocks noGrp="1"/>
          </p:cNvSpPr>
          <p:nvPr>
            <p:ph sz="half" idx="1"/>
          </p:nvPr>
        </p:nvSpPr>
        <p:spPr/>
        <p:txBody>
          <a:bodyPr/>
          <a:lstStyle/>
          <a:p>
            <a:pPr>
              <a:spcBef>
                <a:spcPts val="0"/>
              </a:spcBef>
            </a:pPr>
            <a:r>
              <a:rPr lang="en-US" sz="2000" dirty="0"/>
              <a:t>Restricting persons with illness or open wounds</a:t>
            </a:r>
          </a:p>
          <a:p>
            <a:pPr>
              <a:spcBef>
                <a:spcPts val="0"/>
              </a:spcBef>
            </a:pPr>
            <a:r>
              <a:rPr lang="en-US" sz="2000" dirty="0"/>
              <a:t>Proper handwashing and sanitizing</a:t>
            </a:r>
          </a:p>
          <a:p>
            <a:pPr>
              <a:spcBef>
                <a:spcPts val="0"/>
              </a:spcBef>
            </a:pPr>
            <a:r>
              <a:rPr lang="en-US" sz="2000" dirty="0"/>
              <a:t>Adequate personal cleanliness</a:t>
            </a:r>
          </a:p>
          <a:p>
            <a:pPr>
              <a:spcBef>
                <a:spcPts val="0"/>
              </a:spcBef>
            </a:pPr>
            <a:r>
              <a:rPr lang="en-US" sz="2000" dirty="0"/>
              <a:t>Suitable gloves maintained in satisfactory condition</a:t>
            </a:r>
          </a:p>
          <a:p>
            <a:endParaRPr lang="en-US" sz="2000" dirty="0"/>
          </a:p>
        </p:txBody>
      </p:sp>
      <p:sp>
        <p:nvSpPr>
          <p:cNvPr id="8" name="Content Placeholder 7"/>
          <p:cNvSpPr>
            <a:spLocks noGrp="1"/>
          </p:cNvSpPr>
          <p:nvPr>
            <p:ph sz="half" idx="2"/>
          </p:nvPr>
        </p:nvSpPr>
        <p:spPr/>
        <p:txBody>
          <a:bodyPr/>
          <a:lstStyle/>
          <a:p>
            <a:pPr>
              <a:spcBef>
                <a:spcPts val="0"/>
              </a:spcBef>
            </a:pPr>
            <a:r>
              <a:rPr lang="en-US" sz="2000" dirty="0"/>
              <a:t>Suitable outer garments</a:t>
            </a:r>
          </a:p>
          <a:p>
            <a:pPr>
              <a:spcBef>
                <a:spcPts val="0"/>
              </a:spcBef>
            </a:pPr>
            <a:r>
              <a:rPr lang="en-US" sz="2000" dirty="0"/>
              <a:t>Jewelry removed</a:t>
            </a:r>
          </a:p>
          <a:p>
            <a:pPr>
              <a:spcBef>
                <a:spcPts val="0"/>
              </a:spcBef>
            </a:pPr>
            <a:r>
              <a:rPr lang="en-US" sz="2000" dirty="0"/>
              <a:t>Hair restraint</a:t>
            </a:r>
          </a:p>
          <a:p>
            <a:pPr>
              <a:spcBef>
                <a:spcPts val="0"/>
              </a:spcBef>
            </a:pPr>
            <a:r>
              <a:rPr lang="en-US" sz="2000" dirty="0"/>
              <a:t>Personal items stored away from production areas</a:t>
            </a:r>
          </a:p>
          <a:p>
            <a:pPr>
              <a:spcBef>
                <a:spcPts val="0"/>
              </a:spcBef>
            </a:pPr>
            <a:r>
              <a:rPr lang="en-US" sz="2000" dirty="0"/>
              <a:t>No eating, drinking or tobacco use in production area</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14</a:t>
            </a:fld>
            <a:endParaRPr lang="en-US" dirty="0"/>
          </a:p>
        </p:txBody>
      </p:sp>
      <p:sp>
        <p:nvSpPr>
          <p:cNvPr id="9" name="TextBox 8"/>
          <p:cNvSpPr txBox="1"/>
          <p:nvPr/>
        </p:nvSpPr>
        <p:spPr>
          <a:xfrm>
            <a:off x="628650" y="4165719"/>
            <a:ext cx="10801349" cy="1323439"/>
          </a:xfrm>
          <a:prstGeom prst="rect">
            <a:avLst/>
          </a:prstGeom>
          <a:noFill/>
        </p:spPr>
        <p:txBody>
          <a:bodyPr wrap="square" rtlCol="0">
            <a:spAutoFit/>
          </a:bodyPr>
          <a:lstStyle/>
          <a:p>
            <a:pPr marL="342900" indent="-342900">
              <a:buFont typeface="Arial" panose="020B0604020202020204" pitchFamily="34" charset="0"/>
              <a:buChar char="•"/>
            </a:pPr>
            <a:r>
              <a:rPr lang="en-US" sz="2000" dirty="0"/>
              <a:t>Food handlers with vomiting, diarrhea, jaundice, sore throat with fever, wounds or open lesions could be a source of microbiological contamination that could lead to foodborne illness. </a:t>
            </a:r>
          </a:p>
          <a:p>
            <a:pPr marL="342900" indent="-342900">
              <a:buFont typeface="Arial" panose="020B0604020202020204" pitchFamily="34" charset="0"/>
              <a:buChar char="•"/>
            </a:pPr>
            <a:r>
              <a:rPr lang="en-US" sz="2000" dirty="0"/>
              <a:t>Procedures and practices must make sure that sick people are not around food, and employees must receive training on this.</a:t>
            </a:r>
          </a:p>
        </p:txBody>
      </p:sp>
    </p:spTree>
    <p:extLst>
      <p:ext uri="{BB962C8B-B14F-4D97-AF65-F5344CB8AC3E}">
        <p14:creationId xmlns:p14="http://schemas.microsoft.com/office/powerpoint/2010/main" val="2979392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Important definitions</a:t>
            </a:r>
          </a:p>
        </p:txBody>
      </p:sp>
      <p:sp>
        <p:nvSpPr>
          <p:cNvPr id="8" name="Content Placeholder 7"/>
          <p:cNvSpPr>
            <a:spLocks noGrp="1"/>
          </p:cNvSpPr>
          <p:nvPr>
            <p:ph idx="1"/>
          </p:nvPr>
        </p:nvSpPr>
        <p:spPr>
          <a:xfrm>
            <a:off x="853440" y="1788160"/>
            <a:ext cx="10500360" cy="4388803"/>
          </a:xfrm>
        </p:spPr>
        <p:txBody>
          <a:bodyPr>
            <a:normAutofit/>
          </a:bodyPr>
          <a:lstStyle/>
          <a:p>
            <a:r>
              <a:rPr lang="en-US" sz="2000" i="1" dirty="0"/>
              <a:t>Direct contamination </a:t>
            </a:r>
            <a:r>
              <a:rPr lang="en-US" sz="2000" dirty="0"/>
              <a:t>– transfer of human pathogens, e.g. after using the restroom or after sneezing.</a:t>
            </a:r>
          </a:p>
          <a:p>
            <a:r>
              <a:rPr lang="en-US" sz="2000" i="1" dirty="0"/>
              <a:t>Cross‐contamination </a:t>
            </a:r>
            <a:r>
              <a:rPr lang="en-US" sz="2000" dirty="0"/>
              <a:t>– Unintentional transfer of a pathogen from a food or surface to another food or surface.</a:t>
            </a:r>
          </a:p>
          <a:p>
            <a:r>
              <a:rPr lang="en-US" sz="2000" i="1" dirty="0"/>
              <a:t>Allergen cross‐contact </a:t>
            </a:r>
            <a:r>
              <a:rPr lang="en-US" sz="2000" dirty="0"/>
              <a:t>– Unintentional incorporation of a food allergen into a food.</a:t>
            </a:r>
          </a:p>
          <a:p>
            <a:r>
              <a:rPr lang="en-US" sz="2000" dirty="0"/>
              <a:t>People are also a potential source of contaminants entering the processing environment. Therefore, clothing must be clean. Dedicated footwear, color coding, and other relevant clothing options should be considered depending upon the needs of the operation.</a:t>
            </a:r>
          </a:p>
          <a:p>
            <a:r>
              <a:rPr lang="en-US" sz="2000" dirty="0"/>
              <a:t>Proper hand washing (and hand sanitizing when handling ready‐to-eat foods) is essential (each time employees are away from the workstation) to prevent direct contamination, cross-contamination, and allergen cross‐contact. </a:t>
            </a:r>
          </a:p>
          <a:p>
            <a:endParaRPr lang="en-US" sz="2000" dirty="0"/>
          </a:p>
        </p:txBody>
      </p:sp>
      <p:sp>
        <p:nvSpPr>
          <p:cNvPr id="5" name="Footer Placeholder 4"/>
          <p:cNvSpPr>
            <a:spLocks noGrp="1"/>
          </p:cNvSpPr>
          <p:nvPr>
            <p:ph type="ftr" sz="quarter" idx="11"/>
          </p:nvPr>
        </p:nvSpPr>
        <p:spPr/>
        <p:txBody>
          <a:bodyPr/>
          <a:lstStyle/>
          <a:p>
            <a:r>
              <a:rPr lang="en-US" dirty="0"/>
              <a:t>Regulation of Good Food Production Practices AS.410.686.81</a:t>
            </a:r>
          </a:p>
        </p:txBody>
      </p:sp>
      <p:sp>
        <p:nvSpPr>
          <p:cNvPr id="6" name="Slide Number Placeholder 5"/>
          <p:cNvSpPr>
            <a:spLocks noGrp="1"/>
          </p:cNvSpPr>
          <p:nvPr>
            <p:ph type="sldNum" sz="quarter" idx="12"/>
          </p:nvPr>
        </p:nvSpPr>
        <p:spPr/>
        <p:txBody>
          <a:bodyPr/>
          <a:lstStyle/>
          <a:p>
            <a:fld id="{436935C9-5A83-4E04-8E24-14AC6EB5C5FB}" type="slidenum">
              <a:rPr lang="en-US" smtClean="0"/>
              <a:t>15</a:t>
            </a:fld>
            <a:endParaRPr lang="en-US" dirty="0"/>
          </a:p>
        </p:txBody>
      </p:sp>
    </p:spTree>
    <p:extLst>
      <p:ext uri="{BB962C8B-B14F-4D97-AF65-F5344CB8AC3E}">
        <p14:creationId xmlns:p14="http://schemas.microsoft.com/office/powerpoint/2010/main" val="3973097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GMPs: Plants and grounds </a:t>
            </a:r>
            <a:r>
              <a:rPr lang="en-US" sz="2000" dirty="0"/>
              <a:t>(1/2)</a:t>
            </a:r>
          </a:p>
        </p:txBody>
      </p:sp>
      <p:sp>
        <p:nvSpPr>
          <p:cNvPr id="3" name="Content Placeholder 2"/>
          <p:cNvSpPr>
            <a:spLocks noGrp="1"/>
          </p:cNvSpPr>
          <p:nvPr>
            <p:ph idx="1"/>
          </p:nvPr>
        </p:nvSpPr>
        <p:spPr/>
        <p:txBody>
          <a:bodyPr>
            <a:normAutofit fontScale="85000" lnSpcReduction="10000"/>
          </a:bodyPr>
          <a:lstStyle/>
          <a:p>
            <a:r>
              <a:rPr lang="en-US" dirty="0"/>
              <a:t>Removal of debris, unused equipment and uncut vegetation</a:t>
            </a:r>
          </a:p>
          <a:p>
            <a:r>
              <a:rPr lang="en-US" dirty="0"/>
              <a:t>Proper drainage of grounds</a:t>
            </a:r>
          </a:p>
          <a:p>
            <a:r>
              <a:rPr lang="en-US" dirty="0"/>
              <a:t>Proper waste disposal</a:t>
            </a:r>
          </a:p>
          <a:p>
            <a:r>
              <a:rPr lang="en-US" dirty="0"/>
              <a:t>Adequate space for operations and for cleaning</a:t>
            </a:r>
          </a:p>
          <a:p>
            <a:r>
              <a:rPr lang="en-US" dirty="0"/>
              <a:t>Proper separations of operations to prevent cross-contamination and allergen cross contact</a:t>
            </a:r>
          </a:p>
          <a:p>
            <a:r>
              <a:rPr lang="en-US" dirty="0"/>
              <a:t>Cleanable walls, floors and ceilings and all kept in good repair</a:t>
            </a:r>
          </a:p>
          <a:p>
            <a:r>
              <a:rPr lang="en-US" dirty="0"/>
              <a:t>Prevent drip or condensate from contaminating the product </a:t>
            </a:r>
            <a:r>
              <a:rPr lang="en-US" i="1" dirty="0"/>
              <a:t>at any part of the operation</a:t>
            </a:r>
          </a:p>
          <a:p>
            <a:r>
              <a:rPr lang="en-US" dirty="0"/>
              <a:t>Adequate lighting</a:t>
            </a:r>
          </a:p>
          <a:p>
            <a:r>
              <a:rPr lang="en-US" dirty="0"/>
              <a:t>Guard against glass breakage; generally, no glass is allowed inside manufacturing</a:t>
            </a:r>
          </a:p>
          <a:p>
            <a:r>
              <a:rPr lang="en-US" dirty="0"/>
              <a:t>Adequate ventilation that does not contaminate the product and negative air pressure in production facilities</a:t>
            </a:r>
          </a:p>
          <a:p>
            <a:r>
              <a:rPr lang="en-US" dirty="0"/>
              <a:t>Screened openings to the outside</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16</a:t>
            </a:fld>
            <a:endParaRPr lang="en-US" dirty="0"/>
          </a:p>
        </p:txBody>
      </p:sp>
    </p:spTree>
    <p:extLst>
      <p:ext uri="{BB962C8B-B14F-4D97-AF65-F5344CB8AC3E}">
        <p14:creationId xmlns:p14="http://schemas.microsoft.com/office/powerpoint/2010/main" val="3475805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GMPs: Plants and grounds </a:t>
            </a:r>
            <a:r>
              <a:rPr lang="en-US" altLang="en-US" sz="2000" dirty="0"/>
              <a:t>(2/2)</a:t>
            </a:r>
            <a:endParaRPr lang="en-US" sz="2000" dirty="0"/>
          </a:p>
        </p:txBody>
      </p:sp>
      <p:sp>
        <p:nvSpPr>
          <p:cNvPr id="3" name="Content Placeholder 2"/>
          <p:cNvSpPr>
            <a:spLocks noGrp="1"/>
          </p:cNvSpPr>
          <p:nvPr>
            <p:ph idx="1"/>
          </p:nvPr>
        </p:nvSpPr>
        <p:spPr/>
        <p:txBody>
          <a:bodyPr>
            <a:normAutofit fontScale="92500" lnSpcReduction="10000"/>
          </a:bodyPr>
          <a:lstStyle/>
          <a:p>
            <a:pPr>
              <a:spcBef>
                <a:spcPct val="55000"/>
              </a:spcBef>
            </a:pPr>
            <a:r>
              <a:rPr lang="en-US" altLang="en-US" dirty="0"/>
              <a:t>Buildings must be designed and constructed to facilitate </a:t>
            </a:r>
            <a:r>
              <a:rPr lang="en-US" altLang="en-US" i="1" dirty="0"/>
              <a:t>effective maintenance and sanitation</a:t>
            </a:r>
          </a:p>
          <a:p>
            <a:pPr>
              <a:spcBef>
                <a:spcPct val="55000"/>
              </a:spcBef>
            </a:pPr>
            <a:r>
              <a:rPr lang="en-US" altLang="en-US" dirty="0"/>
              <a:t>Results specified rather than method for achieving</a:t>
            </a:r>
          </a:p>
          <a:p>
            <a:pPr>
              <a:spcBef>
                <a:spcPct val="55000"/>
              </a:spcBef>
            </a:pPr>
            <a:r>
              <a:rPr lang="en-US" altLang="en-US" dirty="0"/>
              <a:t>Detailed expectations in sanitation of operations </a:t>
            </a:r>
          </a:p>
          <a:p>
            <a:r>
              <a:rPr lang="en-US" dirty="0"/>
              <a:t>GMPs listed above for the plant and grounds help to ensure that the buildings and structures are suitable for food‐production purposes, and to reduce the potential for pathogen recontamination. For example, make sure that the grounds outside the food facility are clean, that there is no standing water, and that waste is collected and disposed of frequently. Inside the facility provide adequate space and proper separation for operations (e.g., between cooked and raw product and between food with different allergen profiles, if applicable). Also, make sure that walls, floors and ceilings are in good repair. It is also important to ensure that condensate does not drip onto in‐process product, that there is adequate light for operations, and that any glass is guarded against breakage</a:t>
            </a:r>
            <a:endParaRPr lang="en-US" altLang="en-US"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17</a:t>
            </a:fld>
            <a:endParaRPr lang="en-US" dirty="0"/>
          </a:p>
        </p:txBody>
      </p:sp>
    </p:spTree>
    <p:extLst>
      <p:ext uri="{BB962C8B-B14F-4D97-AF65-F5344CB8AC3E}">
        <p14:creationId xmlns:p14="http://schemas.microsoft.com/office/powerpoint/2010/main" val="1497803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GMPs: Equipment and utensils</a:t>
            </a:r>
            <a:endParaRPr lang="en-US" dirty="0"/>
          </a:p>
        </p:txBody>
      </p:sp>
      <p:sp>
        <p:nvSpPr>
          <p:cNvPr id="3" name="Content Placeholder 2"/>
          <p:cNvSpPr>
            <a:spLocks noGrp="1"/>
          </p:cNvSpPr>
          <p:nvPr>
            <p:ph idx="1"/>
          </p:nvPr>
        </p:nvSpPr>
        <p:spPr>
          <a:xfrm>
            <a:off x="838200" y="1825625"/>
            <a:ext cx="10515600" cy="4351338"/>
          </a:xfrm>
        </p:spPr>
        <p:txBody>
          <a:bodyPr>
            <a:normAutofit/>
          </a:bodyPr>
          <a:lstStyle/>
          <a:p>
            <a:r>
              <a:rPr lang="en-US" sz="2000" dirty="0"/>
              <a:t>Equipment, including utensils, must be designed to be adequately cleaned and maintained in a sanitary condition. </a:t>
            </a:r>
            <a:endParaRPr lang="en-US" altLang="en-US" sz="2000" dirty="0"/>
          </a:p>
          <a:p>
            <a:r>
              <a:rPr lang="en-US" altLang="en-US" sz="2000" dirty="0"/>
              <a:t>Food-contact surfaces must be corrosion resistant and non-toxic to preclude adulteration of any kind.</a:t>
            </a:r>
          </a:p>
          <a:p>
            <a:r>
              <a:rPr lang="en-US" altLang="en-US" sz="2000" dirty="0"/>
              <a:t>Compressed gases </a:t>
            </a:r>
            <a:r>
              <a:rPr lang="en-US" sz="2000" dirty="0"/>
              <a:t>introduced into food must be treated so that it does not contain adulterants and be properly filtered to prevent particles from getting into food</a:t>
            </a:r>
            <a:r>
              <a:rPr lang="en-US" altLang="en-US" sz="2000" dirty="0"/>
              <a:t>.</a:t>
            </a:r>
          </a:p>
          <a:p>
            <a:r>
              <a:rPr lang="en-US" altLang="en-US" sz="2000" dirty="0"/>
              <a:t>Freezers and coolers have temperature indicating devices and automatic temperature control and alarm systems.</a:t>
            </a:r>
          </a:p>
          <a:p>
            <a:r>
              <a:rPr lang="en-US" altLang="en-US" sz="2000" dirty="0"/>
              <a:t>Properly maintain accurate process control instruments.</a:t>
            </a:r>
            <a:r>
              <a:rPr lang="en-US" sz="2000" dirty="0"/>
              <a:t> Thermometers and similar equipment must be accurate (close to the correct measure), precise (appropriately narrow range) and maintained.</a:t>
            </a:r>
          </a:p>
          <a:p>
            <a:r>
              <a:rPr lang="en-US" sz="2000" dirty="0"/>
              <a:t>Automatic temperature control or an alarm system helps to ensure that the proper temperatures are maintained. </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18</a:t>
            </a:fld>
            <a:endParaRPr lang="en-US" dirty="0"/>
          </a:p>
        </p:txBody>
      </p:sp>
    </p:spTree>
    <p:extLst>
      <p:ext uri="{BB962C8B-B14F-4D97-AF65-F5344CB8AC3E}">
        <p14:creationId xmlns:p14="http://schemas.microsoft.com/office/powerpoint/2010/main" val="2334976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GMPs: Production and process controls</a:t>
            </a:r>
            <a:endParaRPr lang="en-US" dirty="0"/>
          </a:p>
        </p:txBody>
      </p:sp>
      <p:sp>
        <p:nvSpPr>
          <p:cNvPr id="3" name="Content Placeholder 2"/>
          <p:cNvSpPr>
            <a:spLocks noGrp="1"/>
          </p:cNvSpPr>
          <p:nvPr>
            <p:ph idx="1"/>
          </p:nvPr>
        </p:nvSpPr>
        <p:spPr>
          <a:xfrm>
            <a:off x="838200" y="1778000"/>
            <a:ext cx="10515600" cy="4398963"/>
          </a:xfrm>
        </p:spPr>
        <p:txBody>
          <a:bodyPr>
            <a:normAutofit/>
          </a:bodyPr>
          <a:lstStyle/>
          <a:p>
            <a:r>
              <a:rPr lang="en-US" sz="2000" dirty="0"/>
              <a:t>Processes and controls used for food must ensure that the food remains suitable for human consumption. This provision covers general and more specific requirements for raw materials, ingredients, and manufacturing operations.</a:t>
            </a:r>
            <a:endParaRPr lang="en-US" altLang="en-US" sz="2000" dirty="0"/>
          </a:p>
          <a:p>
            <a:pPr>
              <a:lnSpc>
                <a:spcPct val="80000"/>
              </a:lnSpc>
            </a:pPr>
            <a:r>
              <a:rPr lang="en-US" altLang="en-US" sz="2000" dirty="0"/>
              <a:t>The GMPs emphasize end results ensuring that no adulterated food enters marketplace. Terms used, however, are subject to variation in interpretation. This is the main reason why competent individuals are an imperative for food production facility. Personnel should be trained and aware of GMP requirements. They MUST know how, why, and what to do.</a:t>
            </a:r>
          </a:p>
          <a:p>
            <a:pPr>
              <a:spcBef>
                <a:spcPct val="55000"/>
              </a:spcBef>
            </a:pPr>
            <a:r>
              <a:rPr lang="en-US" altLang="en-US" sz="2000" dirty="0"/>
              <a:t>Raw materials and ingredients properly inspected, analyzed, segregated, stored, and handled appropriately.</a:t>
            </a:r>
          </a:p>
          <a:p>
            <a:pPr>
              <a:spcBef>
                <a:spcPct val="55000"/>
              </a:spcBef>
            </a:pPr>
            <a:r>
              <a:rPr lang="en-US" altLang="en-US" sz="2000" dirty="0"/>
              <a:t>Manufacturing operations must be monitored in terms of pH, water activity, temperatures for various steps, and guarding product from metal.</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19</a:t>
            </a:fld>
            <a:endParaRPr lang="en-US" dirty="0"/>
          </a:p>
        </p:txBody>
      </p:sp>
    </p:spTree>
    <p:extLst>
      <p:ext uri="{BB962C8B-B14F-4D97-AF65-F5344CB8AC3E}">
        <p14:creationId xmlns:p14="http://schemas.microsoft.com/office/powerpoint/2010/main" val="1417481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idx="1"/>
          </p:nvPr>
        </p:nvSpPr>
        <p:spPr/>
        <p:txBody>
          <a:bodyPr>
            <a:normAutofit/>
          </a:bodyPr>
          <a:lstStyle/>
          <a:p>
            <a:r>
              <a:rPr lang="en-US" sz="2000" dirty="0"/>
              <a:t>Understand the basic requirements of Good Manufacturing Practices (GMPs) for human food</a:t>
            </a:r>
          </a:p>
          <a:p>
            <a:r>
              <a:rPr lang="en-US" sz="2000" dirty="0"/>
              <a:t>Understand the fundamentals of Good Agricultural Practices / Good Handling Practices</a:t>
            </a:r>
          </a:p>
          <a:p>
            <a:r>
              <a:rPr lang="en-US" sz="2000" dirty="0"/>
              <a:t>Learn the definition of prerequisite programs and their importance in a food safety program</a:t>
            </a:r>
          </a:p>
          <a:p>
            <a:r>
              <a:rPr lang="en-US" sz="2000" dirty="0"/>
              <a:t>Learn where to find more information on GMPs and GAPs</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2</a:t>
            </a:fld>
            <a:endParaRPr lang="en-US" dirty="0"/>
          </a:p>
        </p:txBody>
      </p:sp>
    </p:spTree>
    <p:extLst>
      <p:ext uri="{BB962C8B-B14F-4D97-AF65-F5344CB8AC3E}">
        <p14:creationId xmlns:p14="http://schemas.microsoft.com/office/powerpoint/2010/main" val="1718670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GMPs: Raw materials and ingredients</a:t>
            </a:r>
          </a:p>
        </p:txBody>
      </p:sp>
      <p:sp>
        <p:nvSpPr>
          <p:cNvPr id="3" name="Content Placeholder 2"/>
          <p:cNvSpPr>
            <a:spLocks noGrp="1"/>
          </p:cNvSpPr>
          <p:nvPr>
            <p:ph idx="1"/>
          </p:nvPr>
        </p:nvSpPr>
        <p:spPr/>
        <p:txBody>
          <a:bodyPr>
            <a:normAutofit/>
          </a:bodyPr>
          <a:lstStyle/>
          <a:p>
            <a:r>
              <a:rPr lang="en-US" sz="2000" dirty="0"/>
              <a:t>Comply with FDA requirements for pests, extraneous materials (e.g., string, plastic, metal, etc.), and undesirable microorganisms, as assured by testing, supplier certification (Certificates of Analysis), or heat treatment.  Plants are responsible for assuring this using whatever techniques are appropriate for the material and your source of supply. </a:t>
            </a:r>
          </a:p>
          <a:p>
            <a:r>
              <a:rPr lang="en-US" sz="2000" dirty="0"/>
              <a:t>Raw materials must be inspected for suitability. </a:t>
            </a:r>
          </a:p>
          <a:p>
            <a:r>
              <a:rPr lang="en-US" sz="2000" dirty="0"/>
              <a:t>Raw materials must be stored and handled to prevent contamination (e.g., properly packaged) and deterioration (e.g., appropriate time, temperature and humidity conditions). This also applies to thawing. </a:t>
            </a:r>
          </a:p>
          <a:p>
            <a:r>
              <a:rPr lang="en-US" sz="2000" dirty="0"/>
              <a:t>If rework is used, rework must be identified properly, stored and handled to prevent contamination, allergen cross‐contact and deterioration.</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20</a:t>
            </a:fld>
            <a:endParaRPr lang="en-US" dirty="0"/>
          </a:p>
        </p:txBody>
      </p:sp>
    </p:spTree>
    <p:extLst>
      <p:ext uri="{BB962C8B-B14F-4D97-AF65-F5344CB8AC3E}">
        <p14:creationId xmlns:p14="http://schemas.microsoft.com/office/powerpoint/2010/main" val="2592714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GMPs: Manufacturing operations </a:t>
            </a:r>
            <a:r>
              <a:rPr lang="en-US" sz="2000" dirty="0"/>
              <a:t>(1/3)</a:t>
            </a:r>
          </a:p>
        </p:txBody>
      </p:sp>
      <p:sp>
        <p:nvSpPr>
          <p:cNvPr id="3" name="Content Placeholder 2"/>
          <p:cNvSpPr>
            <a:spLocks noGrp="1"/>
          </p:cNvSpPr>
          <p:nvPr>
            <p:ph idx="1"/>
          </p:nvPr>
        </p:nvSpPr>
        <p:spPr/>
        <p:txBody>
          <a:bodyPr>
            <a:normAutofit/>
          </a:bodyPr>
          <a:lstStyle/>
          <a:p>
            <a:r>
              <a:rPr lang="en-US" sz="2000" dirty="0"/>
              <a:t>Prevent microbial growth through:</a:t>
            </a:r>
          </a:p>
          <a:p>
            <a:pPr lvl="1"/>
            <a:r>
              <a:rPr lang="en-US" sz="2000" dirty="0"/>
              <a:t>Cooking</a:t>
            </a:r>
          </a:p>
          <a:p>
            <a:pPr lvl="1"/>
            <a:r>
              <a:rPr lang="en-US" sz="2000" dirty="0"/>
              <a:t>Time/temperature control</a:t>
            </a:r>
          </a:p>
          <a:p>
            <a:pPr lvl="1"/>
            <a:r>
              <a:rPr lang="en-US" sz="2000" dirty="0"/>
              <a:t>Water activity control</a:t>
            </a:r>
          </a:p>
          <a:p>
            <a:pPr lvl="1"/>
            <a:r>
              <a:rPr lang="en-US" sz="2000" dirty="0"/>
              <a:t>pH control</a:t>
            </a:r>
          </a:p>
          <a:p>
            <a:r>
              <a:rPr lang="en-US" sz="2000" dirty="0"/>
              <a:t>Use clean and sanitized equipment, utensils, and finished product containers.</a:t>
            </a:r>
          </a:p>
          <a:p>
            <a:r>
              <a:rPr lang="en-US" sz="2000" dirty="0"/>
              <a:t>Manufacture ice from potable water in a sanitary manner.</a:t>
            </a:r>
          </a:p>
          <a:p>
            <a:r>
              <a:rPr lang="en-US" sz="2000" dirty="0"/>
              <a:t>Prevent cross-contamination and allergen cross-contact.</a:t>
            </a:r>
          </a:p>
          <a:p>
            <a:r>
              <a:rPr lang="en-US" sz="2000" dirty="0"/>
              <a:t>All manufacturing operations must be conducted to minimize microbial growth. Pasteurizing, freezing and refrigerating are food processing methods that may be used to prevent spoilage and ensure safety of certain food products. The extent to which these are used depends on the particular product and its distribution. </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21</a:t>
            </a:fld>
            <a:endParaRPr lang="en-US" dirty="0"/>
          </a:p>
        </p:txBody>
      </p:sp>
    </p:spTree>
    <p:extLst>
      <p:ext uri="{BB962C8B-B14F-4D97-AF65-F5344CB8AC3E}">
        <p14:creationId xmlns:p14="http://schemas.microsoft.com/office/powerpoint/2010/main" val="3477527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GMPs: Manufacturing operations </a:t>
            </a:r>
            <a:r>
              <a:rPr lang="en-US" sz="2000" dirty="0"/>
              <a:t>(2/3)</a:t>
            </a:r>
          </a:p>
        </p:txBody>
      </p:sp>
      <p:sp>
        <p:nvSpPr>
          <p:cNvPr id="3" name="Content Placeholder 2"/>
          <p:cNvSpPr>
            <a:spLocks noGrp="1"/>
          </p:cNvSpPr>
          <p:nvPr>
            <p:ph idx="1"/>
          </p:nvPr>
        </p:nvSpPr>
        <p:spPr/>
        <p:txBody>
          <a:bodyPr>
            <a:normAutofit/>
          </a:bodyPr>
          <a:lstStyle/>
          <a:p>
            <a:r>
              <a:rPr lang="en-US" sz="2000" dirty="0"/>
              <a:t>When used, these processes must be done in a manner that ensures the conditions are adequate to maintain product safety and prevent deterioration, including use of time and temperature combinations that kill pathogens of concern (for pasteurization) and that prevent the growth of microorganisms during cooling in refrigeration and freezing processes. </a:t>
            </a:r>
          </a:p>
          <a:p>
            <a:r>
              <a:rPr lang="en-US" sz="2000" dirty="0"/>
              <a:t>Rapid cooling or further processing without delay of blanched foods is necessary to prevent microbial growth. Certain bacteria, called thermophiles (thermo=heat, phile= loving), can grow at hot temperatures. Minimize thermophilic growth through proper temperature and timely cleaning. </a:t>
            </a:r>
          </a:p>
          <a:p>
            <a:r>
              <a:rPr lang="en-US" sz="2000" dirty="0"/>
              <a:t>Certain moist foods such as batters, breading, sauces, gravies, and stuffing can support rapid growth of microorganisms. Protect these from contamination through good quality ingredients, heat treatment, time/temperature controls, and physical protection such as covers.</a:t>
            </a:r>
          </a:p>
          <a:p>
            <a:r>
              <a:rPr lang="en-US" sz="2000" dirty="0"/>
              <a:t>Dry foods that depend on low water activity to control microbial growth must have parameters (e.g., soluble solids/water ratio or water activity) monitored to assure that growth is controlled and protected from moisture pickup. </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22</a:t>
            </a:fld>
            <a:endParaRPr lang="en-US" dirty="0"/>
          </a:p>
        </p:txBody>
      </p:sp>
    </p:spTree>
    <p:extLst>
      <p:ext uri="{BB962C8B-B14F-4D97-AF65-F5344CB8AC3E}">
        <p14:creationId xmlns:p14="http://schemas.microsoft.com/office/powerpoint/2010/main" val="2632163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GMPs: Manufacturing operations </a:t>
            </a:r>
            <a:r>
              <a:rPr lang="en-US" sz="2000" dirty="0"/>
              <a:t>(3/3)</a:t>
            </a:r>
          </a:p>
        </p:txBody>
      </p:sp>
      <p:sp>
        <p:nvSpPr>
          <p:cNvPr id="3" name="Content Placeholder 2"/>
          <p:cNvSpPr>
            <a:spLocks noGrp="1"/>
          </p:cNvSpPr>
          <p:nvPr>
            <p:ph idx="1"/>
          </p:nvPr>
        </p:nvSpPr>
        <p:spPr/>
        <p:txBody>
          <a:bodyPr>
            <a:normAutofit/>
          </a:bodyPr>
          <a:lstStyle/>
          <a:p>
            <a:r>
              <a:rPr lang="en-US" sz="2000" dirty="0"/>
              <a:t>Equipment, utensils and finished product containers must be cleaned and sanitized as necessary to ensure sanitary conditions. This may require disassembly of equipment to facilitate cleaning. </a:t>
            </a:r>
          </a:p>
          <a:p>
            <a:r>
              <a:rPr lang="en-US" sz="2000" dirty="0"/>
              <a:t>Ice is a common ingredient for many operations. If made in‐house, it must be made from potable water and produced in a sanitary manner. Ice machines, like other food processing equipment, must be cleaned and sanitized periodically.</a:t>
            </a:r>
          </a:p>
          <a:p>
            <a:r>
              <a:rPr lang="en-US" sz="2000" dirty="0"/>
              <a:t>Finished or in‐process food must be protected from contamination by raw materials or refuse. This includes exposed food on conveyors in the ambient environment, as well as in freezers and coolers.</a:t>
            </a:r>
          </a:p>
          <a:p>
            <a:r>
              <a:rPr lang="en-US" sz="2000" dirty="0"/>
              <a:t>Use of sieves, traps, magnets and metal detectors can be useful to prevent inclusion of metal and extraneous material, or to detect metal if such contamination does occur. </a:t>
            </a:r>
          </a:p>
          <a:p>
            <a:r>
              <a:rPr lang="en-US" sz="2000" dirty="0"/>
              <a:t>Destruction and reconditioning operations should not serve as sources of contamination and methods used should be shown to be effective.</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23</a:t>
            </a:fld>
            <a:endParaRPr lang="en-US" dirty="0"/>
          </a:p>
        </p:txBody>
      </p:sp>
    </p:spTree>
    <p:extLst>
      <p:ext uri="{BB962C8B-B14F-4D97-AF65-F5344CB8AC3E}">
        <p14:creationId xmlns:p14="http://schemas.microsoft.com/office/powerpoint/2010/main" val="1682986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GMPs: Warehousing and distribution</a:t>
            </a:r>
          </a:p>
        </p:txBody>
      </p:sp>
      <p:sp>
        <p:nvSpPr>
          <p:cNvPr id="3" name="Content Placeholder 2"/>
          <p:cNvSpPr>
            <a:spLocks noGrp="1"/>
          </p:cNvSpPr>
          <p:nvPr>
            <p:ph idx="1"/>
          </p:nvPr>
        </p:nvSpPr>
        <p:spPr/>
        <p:txBody>
          <a:bodyPr>
            <a:normAutofit/>
          </a:bodyPr>
          <a:lstStyle/>
          <a:p>
            <a:r>
              <a:rPr lang="en-US" sz="2000" dirty="0"/>
              <a:t>Sanitary conditions apply not only to manufacturing areas, but also to warehousing and distribution.</a:t>
            </a:r>
          </a:p>
          <a:p>
            <a:r>
              <a:rPr lang="en-US" sz="2000" dirty="0"/>
              <a:t>Microbial growth must be prevented.</a:t>
            </a:r>
          </a:p>
          <a:p>
            <a:r>
              <a:rPr lang="en-US" sz="2000" dirty="0"/>
              <a:t>Allergen cross‐contact must be prevented. </a:t>
            </a:r>
          </a:p>
          <a:p>
            <a:r>
              <a:rPr lang="en-US" sz="2000" dirty="0"/>
              <a:t>GMPs require that food is protected from biological, chemical (including radiological) and physical hazards, as well as from deterioration during warehousing and distribution.</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24</a:t>
            </a:fld>
            <a:endParaRPr lang="en-US" dirty="0"/>
          </a:p>
        </p:txBody>
      </p:sp>
    </p:spTree>
    <p:extLst>
      <p:ext uri="{BB962C8B-B14F-4D97-AF65-F5344CB8AC3E}">
        <p14:creationId xmlns:p14="http://schemas.microsoft.com/office/powerpoint/2010/main" val="3446631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GMPs By-products sent to animal food</a:t>
            </a:r>
          </a:p>
        </p:txBody>
      </p:sp>
      <p:sp>
        <p:nvSpPr>
          <p:cNvPr id="3" name="Content Placeholder 2"/>
          <p:cNvSpPr>
            <a:spLocks noGrp="1"/>
          </p:cNvSpPr>
          <p:nvPr>
            <p:ph idx="1"/>
          </p:nvPr>
        </p:nvSpPr>
        <p:spPr>
          <a:xfrm>
            <a:off x="838200" y="1570792"/>
            <a:ext cx="10515600" cy="4351338"/>
          </a:xfrm>
        </p:spPr>
        <p:txBody>
          <a:bodyPr>
            <a:noAutofit/>
          </a:bodyPr>
          <a:lstStyle/>
          <a:p>
            <a:pPr>
              <a:spcBef>
                <a:spcPts val="600"/>
              </a:spcBef>
            </a:pPr>
            <a:r>
              <a:rPr lang="en-US" sz="2000" dirty="0"/>
              <a:t>Food companies often send unusable food (unsalable to humans for quality or safety reasons but could be safe or made safe for animals) or by‐product materials to the animal food supply chain. </a:t>
            </a:r>
          </a:p>
          <a:p>
            <a:pPr>
              <a:spcBef>
                <a:spcPts val="600"/>
              </a:spcBef>
            </a:pPr>
            <a:r>
              <a:rPr lang="en-US" sz="2000" dirty="0"/>
              <a:t>By‐products might be sent to animal feed converters, manufacturers or wholesalers; or directly to animal producers that may feed it directly to animals or, if necessary, process the food to mitigate any hazards.</a:t>
            </a:r>
          </a:p>
          <a:p>
            <a:pPr>
              <a:spcBef>
                <a:spcPts val="600"/>
              </a:spcBef>
            </a:pPr>
            <a:r>
              <a:rPr lang="en-US" sz="2000" dirty="0"/>
              <a:t>Human food and by‐products held and sent to the animal food supply chain in general are not subject to the requirements for hazard analysis and risk‐based preventive controls for animals but must comply with specific holding and distribution GMPs to keep the byproduct safe (21 CFR 117.95 and 21 CFR 507.28). For example,</a:t>
            </a:r>
          </a:p>
          <a:p>
            <a:pPr lvl="1">
              <a:spcBef>
                <a:spcPts val="600"/>
              </a:spcBef>
              <a:buFont typeface="Wingdings" panose="05000000000000000000" pitchFamily="2" charset="2"/>
              <a:buChar char="ü"/>
            </a:pPr>
            <a:r>
              <a:rPr lang="en-US" sz="2000" dirty="0"/>
              <a:t>Ensure the safety of containers</a:t>
            </a:r>
          </a:p>
          <a:p>
            <a:pPr lvl="1">
              <a:spcBef>
                <a:spcPts val="600"/>
              </a:spcBef>
              <a:buFont typeface="Wingdings" panose="05000000000000000000" pitchFamily="2" charset="2"/>
              <a:buChar char="ü"/>
            </a:pPr>
            <a:r>
              <a:rPr lang="en-US" sz="2000" dirty="0"/>
              <a:t>Avoid contamination from trash or garbage</a:t>
            </a:r>
          </a:p>
          <a:p>
            <a:pPr lvl="1">
              <a:spcBef>
                <a:spcPts val="600"/>
              </a:spcBef>
              <a:buFont typeface="Wingdings" panose="05000000000000000000" pitchFamily="2" charset="2"/>
              <a:buChar char="ü"/>
            </a:pPr>
            <a:r>
              <a:rPr lang="en-US" sz="2000" dirty="0"/>
              <a:t>Identify the material during labeling</a:t>
            </a:r>
          </a:p>
          <a:p>
            <a:pPr>
              <a:spcBef>
                <a:spcPts val="600"/>
              </a:spcBef>
            </a:pPr>
            <a:r>
              <a:rPr lang="en-US" sz="2000" dirty="0"/>
              <a:t>Note: If a human food manufacturer also processes by‐products by drying, pelleting, grinding, it must comply with the </a:t>
            </a:r>
            <a:r>
              <a:rPr lang="en-US" sz="2000" i="1" dirty="0"/>
              <a:t>Preventive Controls for Animal Food </a:t>
            </a:r>
            <a:r>
              <a:rPr lang="en-US" sz="2000" dirty="0"/>
              <a:t>regulation in 21 CFR Part 507. </a:t>
            </a:r>
          </a:p>
          <a:p>
            <a:pPr lvl="1">
              <a:spcBef>
                <a:spcPts val="600"/>
              </a:spcBef>
              <a:buFont typeface="Wingdings" panose="05000000000000000000" pitchFamily="2" charset="2"/>
              <a:buChar char="ü"/>
            </a:pPr>
            <a:endParaRPr lang="en-US" sz="2000" dirty="0"/>
          </a:p>
          <a:p>
            <a:pPr>
              <a:spcBef>
                <a:spcPts val="600"/>
              </a:spcBef>
            </a:pPr>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25</a:t>
            </a:fld>
            <a:endParaRPr lang="en-US" dirty="0"/>
          </a:p>
        </p:txBody>
      </p:sp>
    </p:spTree>
    <p:extLst>
      <p:ext uri="{BB962C8B-B14F-4D97-AF65-F5344CB8AC3E}">
        <p14:creationId xmlns:p14="http://schemas.microsoft.com/office/powerpoint/2010/main" val="977854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GMPs: Defect Action Levels</a:t>
            </a:r>
            <a:endParaRPr lang="en-US" dirty="0"/>
          </a:p>
        </p:txBody>
      </p:sp>
      <p:sp>
        <p:nvSpPr>
          <p:cNvPr id="3" name="Content Placeholder 2"/>
          <p:cNvSpPr>
            <a:spLocks noGrp="1"/>
          </p:cNvSpPr>
          <p:nvPr>
            <p:ph idx="1"/>
          </p:nvPr>
        </p:nvSpPr>
        <p:spPr/>
        <p:txBody>
          <a:bodyPr>
            <a:normAutofit/>
          </a:bodyPr>
          <a:lstStyle/>
          <a:p>
            <a:r>
              <a:rPr lang="en-US" sz="2000" b="1" i="1" dirty="0"/>
              <a:t>Definition of defect action level (DAL)</a:t>
            </a:r>
            <a:r>
              <a:rPr lang="en-US" sz="2000" dirty="0"/>
              <a:t>: A level of a non‐hazardous, naturally occurring, unavoidable defect at which FDA may regard a food product “adulterated” and subject to enforcement action under section 402(a)(3) of the FDCA. (Source: 21 CFR 117.3)</a:t>
            </a:r>
          </a:p>
          <a:p>
            <a:r>
              <a:rPr lang="en-US" altLang="en-US" sz="2000" dirty="0"/>
              <a:t>Even when produced under GMPs, some foods may contain natural or unavoidable defects that are </a:t>
            </a:r>
            <a:r>
              <a:rPr lang="en-US" altLang="en-US" sz="2000" i="1" dirty="0"/>
              <a:t>not harmful at levels present.</a:t>
            </a:r>
          </a:p>
          <a:p>
            <a:r>
              <a:rPr lang="en-US" altLang="en-US" sz="2000" dirty="0"/>
              <a:t>FDA establishes DALs when necessary and possible and w</a:t>
            </a:r>
            <a:r>
              <a:rPr lang="en-US" sz="2000" dirty="0"/>
              <a:t>ill use these levels when deciding whether to recommend regulatory action. The manufacturer is still responsible for managing these defects, and trying to keep them to the lowest level currently feasible. For example, a few pit fragments in pitted dates, olives and prunes may be considered unavoidable even under GMPs. </a:t>
            </a:r>
          </a:p>
          <a:p>
            <a:r>
              <a:rPr lang="en-US" altLang="en-US" sz="2000" dirty="0"/>
              <a:t>Defect level may not be reduced by blending.  </a:t>
            </a:r>
            <a:r>
              <a:rPr lang="en-US" sz="2000" dirty="0"/>
              <a:t>Mixing of food containing defects above the defect action level with another lot of food with low levels is not permitted –the entire batch would be considered adulterated regardless of the level present.</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26</a:t>
            </a:fld>
            <a:endParaRPr lang="en-US" dirty="0"/>
          </a:p>
        </p:txBody>
      </p:sp>
    </p:spTree>
    <p:extLst>
      <p:ext uri="{BB962C8B-B14F-4D97-AF65-F5344CB8AC3E}">
        <p14:creationId xmlns:p14="http://schemas.microsoft.com/office/powerpoint/2010/main" val="1020558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general GMPs</a:t>
            </a:r>
          </a:p>
        </p:txBody>
      </p:sp>
      <p:sp>
        <p:nvSpPr>
          <p:cNvPr id="3" name="Content Placeholder 2"/>
          <p:cNvSpPr>
            <a:spLocks noGrp="1"/>
          </p:cNvSpPr>
          <p:nvPr>
            <p:ph idx="1"/>
          </p:nvPr>
        </p:nvSpPr>
        <p:spPr/>
        <p:txBody>
          <a:bodyPr>
            <a:normAutofit/>
          </a:bodyPr>
          <a:lstStyle/>
          <a:p>
            <a:pPr>
              <a:spcBef>
                <a:spcPct val="55000"/>
              </a:spcBef>
            </a:pPr>
            <a:r>
              <a:rPr lang="en-US" altLang="en-US" sz="2000" dirty="0"/>
              <a:t>Intended to </a:t>
            </a:r>
            <a:r>
              <a:rPr lang="en-US" altLang="en-US" sz="2000" u="sng" dirty="0"/>
              <a:t>prevent</a:t>
            </a:r>
            <a:r>
              <a:rPr lang="en-US" altLang="en-US" sz="2000" dirty="0"/>
              <a:t> adulteration</a:t>
            </a:r>
          </a:p>
          <a:p>
            <a:pPr>
              <a:spcBef>
                <a:spcPct val="55000"/>
              </a:spcBef>
            </a:pPr>
            <a:r>
              <a:rPr lang="en-US" altLang="en-US" sz="2000" dirty="0"/>
              <a:t>Opportunity for considerable judgment in defining and interpreting regulations</a:t>
            </a:r>
          </a:p>
          <a:p>
            <a:pPr>
              <a:spcBef>
                <a:spcPct val="55000"/>
              </a:spcBef>
            </a:pPr>
            <a:r>
              <a:rPr lang="en-US" altLang="en-US" sz="2000" i="1" dirty="0"/>
              <a:t>The “spirit” of GMPs is to do what is reasonable and necessary to ensure safe and unadulterated food supply</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27</a:t>
            </a:fld>
            <a:endParaRPr lang="en-US" dirty="0"/>
          </a:p>
        </p:txBody>
      </p:sp>
    </p:spTree>
    <p:extLst>
      <p:ext uri="{BB962C8B-B14F-4D97-AF65-F5344CB8AC3E}">
        <p14:creationId xmlns:p14="http://schemas.microsoft.com/office/powerpoint/2010/main" val="2261871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Product-specific GMPs: Low acid canned food</a:t>
            </a:r>
            <a:endParaRPr lang="en-US" dirty="0"/>
          </a:p>
        </p:txBody>
      </p:sp>
      <p:sp>
        <p:nvSpPr>
          <p:cNvPr id="3" name="Content Placeholder 2"/>
          <p:cNvSpPr>
            <a:spLocks noGrp="1"/>
          </p:cNvSpPr>
          <p:nvPr>
            <p:ph idx="1"/>
          </p:nvPr>
        </p:nvSpPr>
        <p:spPr/>
        <p:txBody>
          <a:bodyPr>
            <a:normAutofit/>
          </a:bodyPr>
          <a:lstStyle/>
          <a:p>
            <a:pPr>
              <a:spcBef>
                <a:spcPct val="55000"/>
              </a:spcBef>
            </a:pPr>
            <a:r>
              <a:rPr lang="en-US" altLang="en-US" sz="2000" b="1" i="1" dirty="0"/>
              <a:t>Life threatening risk if improperly processed</a:t>
            </a:r>
          </a:p>
          <a:p>
            <a:pPr>
              <a:spcBef>
                <a:spcPct val="55000"/>
              </a:spcBef>
            </a:pPr>
            <a:r>
              <a:rPr lang="en-US" altLang="en-US" sz="2000" dirty="0"/>
              <a:t>Requires supervision of personnel who have been trained</a:t>
            </a:r>
          </a:p>
          <a:p>
            <a:pPr>
              <a:spcBef>
                <a:spcPct val="55000"/>
              </a:spcBef>
            </a:pPr>
            <a:r>
              <a:rPr lang="en-US" altLang="en-US" sz="2000" dirty="0"/>
              <a:t>Regulations quite detailed for equipment design and operation</a:t>
            </a:r>
          </a:p>
          <a:p>
            <a:pPr>
              <a:spcBef>
                <a:spcPct val="55000"/>
              </a:spcBef>
            </a:pPr>
            <a:r>
              <a:rPr lang="en-US" altLang="en-US" sz="2000" dirty="0"/>
              <a:t>Extensive record keeping requirements</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28</a:t>
            </a:fld>
            <a:endParaRPr lang="en-US" dirty="0"/>
          </a:p>
        </p:txBody>
      </p:sp>
    </p:spTree>
    <p:extLst>
      <p:ext uri="{BB962C8B-B14F-4D97-AF65-F5344CB8AC3E}">
        <p14:creationId xmlns:p14="http://schemas.microsoft.com/office/powerpoint/2010/main" val="1885572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Product-specific GMPs: </a:t>
            </a:r>
            <a:r>
              <a:rPr lang="en-US" altLang="en-US" dirty="0"/>
              <a:t>Acidified foods</a:t>
            </a:r>
            <a:endParaRPr lang="en-US" dirty="0"/>
          </a:p>
        </p:txBody>
      </p:sp>
      <p:sp>
        <p:nvSpPr>
          <p:cNvPr id="3" name="Content Placeholder 2"/>
          <p:cNvSpPr>
            <a:spLocks noGrp="1"/>
          </p:cNvSpPr>
          <p:nvPr>
            <p:ph idx="1"/>
          </p:nvPr>
        </p:nvSpPr>
        <p:spPr/>
        <p:txBody>
          <a:bodyPr>
            <a:normAutofit/>
          </a:bodyPr>
          <a:lstStyle/>
          <a:p>
            <a:r>
              <a:rPr lang="en-US" altLang="en-US" sz="2000" dirty="0"/>
              <a:t>Defined as a low acid food with </a:t>
            </a:r>
          </a:p>
          <a:p>
            <a:pPr lvl="1">
              <a:buFont typeface="Wingdings" panose="05000000000000000000" pitchFamily="2" charset="2"/>
              <a:buChar char="ü"/>
            </a:pPr>
            <a:r>
              <a:rPr lang="en-US" altLang="en-US" sz="2000" i="1" dirty="0"/>
              <a:t>A</a:t>
            </a:r>
            <a:r>
              <a:rPr lang="en-US" altLang="en-US" sz="2000" i="1" baseline="-25000" dirty="0"/>
              <a:t>w </a:t>
            </a:r>
            <a:r>
              <a:rPr lang="en-US" altLang="en-US" sz="2000" i="1" dirty="0"/>
              <a:t>greater than 0.85</a:t>
            </a:r>
          </a:p>
          <a:p>
            <a:pPr lvl="1">
              <a:buFont typeface="Wingdings" panose="05000000000000000000" pitchFamily="2" charset="2"/>
              <a:buChar char="ü"/>
            </a:pPr>
            <a:r>
              <a:rPr lang="en-US" altLang="en-US" sz="2000" i="1" dirty="0"/>
              <a:t>acid added to lower pH to 4.6 or lower</a:t>
            </a:r>
          </a:p>
          <a:p>
            <a:pPr>
              <a:spcBef>
                <a:spcPct val="55000"/>
              </a:spcBef>
            </a:pPr>
            <a:r>
              <a:rPr lang="en-US" altLang="en-US" sz="2000" dirty="0"/>
              <a:t>Product examples</a:t>
            </a:r>
          </a:p>
          <a:p>
            <a:pPr lvl="1">
              <a:buFont typeface="Wingdings" panose="05000000000000000000" pitchFamily="2" charset="2"/>
              <a:buChar char="ü"/>
            </a:pPr>
            <a:r>
              <a:rPr lang="en-US" altLang="en-US" sz="2000" i="1" dirty="0"/>
              <a:t>includes beans, cucumbers, cabbage</a:t>
            </a:r>
          </a:p>
          <a:p>
            <a:pPr lvl="1">
              <a:buFont typeface="Wingdings" panose="05000000000000000000" pitchFamily="2" charset="2"/>
              <a:buChar char="ü"/>
            </a:pPr>
            <a:r>
              <a:rPr lang="en-US" altLang="en-US" sz="2000" i="1" dirty="0"/>
              <a:t>excludes carbonated beverages</a:t>
            </a:r>
          </a:p>
          <a:p>
            <a:pPr>
              <a:spcBef>
                <a:spcPct val="55000"/>
              </a:spcBef>
            </a:pPr>
            <a:r>
              <a:rPr lang="en-US" altLang="en-US" sz="2000" dirty="0"/>
              <a:t>Personnel trained under approved program</a:t>
            </a:r>
          </a:p>
          <a:p>
            <a:endParaRPr lang="en-US" sz="2000" dirty="0"/>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29</a:t>
            </a:fld>
            <a:endParaRPr lang="en-US" dirty="0"/>
          </a:p>
        </p:txBody>
      </p:sp>
    </p:spTree>
    <p:extLst>
      <p:ext uri="{BB962C8B-B14F-4D97-AF65-F5344CB8AC3E}">
        <p14:creationId xmlns:p14="http://schemas.microsoft.com/office/powerpoint/2010/main" val="335487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GMPs</a:t>
            </a:r>
          </a:p>
        </p:txBody>
      </p:sp>
      <p:sp>
        <p:nvSpPr>
          <p:cNvPr id="7" name="Text Placeholder 6"/>
          <p:cNvSpPr>
            <a:spLocks noGrp="1"/>
          </p:cNvSpPr>
          <p:nvPr>
            <p:ph type="body" idx="1"/>
          </p:nvPr>
        </p:nvSpPr>
        <p:spPr/>
        <p:txBody>
          <a:bodyPr/>
          <a:lstStyle/>
          <a:p>
            <a:r>
              <a:rPr lang="en-US" dirty="0"/>
              <a:t>Good Manufacturing Practices</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3</a:t>
            </a:fld>
            <a:endParaRPr lang="en-US" dirty="0"/>
          </a:p>
        </p:txBody>
      </p:sp>
    </p:spTree>
    <p:extLst>
      <p:ext uri="{BB962C8B-B14F-4D97-AF65-F5344CB8AC3E}">
        <p14:creationId xmlns:p14="http://schemas.microsoft.com/office/powerpoint/2010/main" val="3022673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GMPs: Bottled drinking water</a:t>
            </a:r>
            <a:endParaRPr lang="en-US" dirty="0"/>
          </a:p>
        </p:txBody>
      </p:sp>
      <p:sp>
        <p:nvSpPr>
          <p:cNvPr id="3" name="Content Placeholder 2"/>
          <p:cNvSpPr>
            <a:spLocks noGrp="1"/>
          </p:cNvSpPr>
          <p:nvPr>
            <p:ph idx="1"/>
          </p:nvPr>
        </p:nvSpPr>
        <p:spPr/>
        <p:txBody>
          <a:bodyPr>
            <a:normAutofit/>
          </a:bodyPr>
          <a:lstStyle/>
          <a:p>
            <a:pPr>
              <a:spcBef>
                <a:spcPct val="55000"/>
              </a:spcBef>
            </a:pPr>
            <a:r>
              <a:rPr lang="en-US" altLang="en-US" sz="2000" i="1" dirty="0"/>
              <a:t>All water sealed in bottles, packages for human consumption</a:t>
            </a:r>
          </a:p>
          <a:p>
            <a:pPr>
              <a:spcBef>
                <a:spcPct val="55000"/>
              </a:spcBef>
            </a:pPr>
            <a:r>
              <a:rPr lang="en-US" altLang="en-US" sz="2000" dirty="0"/>
              <a:t>Regulations are general and similar to umbrella GMPs</a:t>
            </a:r>
          </a:p>
          <a:p>
            <a:pPr>
              <a:spcBef>
                <a:spcPct val="55000"/>
              </a:spcBef>
            </a:pPr>
            <a:r>
              <a:rPr lang="en-US" altLang="en-US" sz="2000" dirty="0"/>
              <a:t>Source of water must be approved</a:t>
            </a:r>
          </a:p>
          <a:p>
            <a:pPr>
              <a:spcBef>
                <a:spcPct val="55000"/>
              </a:spcBef>
            </a:pPr>
            <a:r>
              <a:rPr lang="en-US" altLang="en-US" sz="2000" dirty="0"/>
              <a:t>Sanitation, equipment designed, personnel emphasized</a:t>
            </a:r>
          </a:p>
          <a:p>
            <a:pPr>
              <a:spcBef>
                <a:spcPct val="55000"/>
              </a:spcBef>
            </a:pPr>
            <a:r>
              <a:rPr lang="en-US" altLang="en-US" sz="2000" dirty="0"/>
              <a:t>Extensive record keeping</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30</a:t>
            </a:fld>
            <a:endParaRPr lang="en-US" dirty="0"/>
          </a:p>
        </p:txBody>
      </p:sp>
    </p:spTree>
    <p:extLst>
      <p:ext uri="{BB962C8B-B14F-4D97-AF65-F5344CB8AC3E}">
        <p14:creationId xmlns:p14="http://schemas.microsoft.com/office/powerpoint/2010/main" val="3842019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GMPs: Dietary Supplements</a:t>
            </a:r>
            <a:endParaRPr lang="en-US" dirty="0"/>
          </a:p>
        </p:txBody>
      </p:sp>
      <p:sp>
        <p:nvSpPr>
          <p:cNvPr id="3" name="Content Placeholder 2"/>
          <p:cNvSpPr>
            <a:spLocks noGrp="1"/>
          </p:cNvSpPr>
          <p:nvPr>
            <p:ph idx="1"/>
          </p:nvPr>
        </p:nvSpPr>
        <p:spPr/>
        <p:txBody>
          <a:bodyPr>
            <a:normAutofit/>
          </a:bodyPr>
          <a:lstStyle/>
          <a:p>
            <a:r>
              <a:rPr lang="en-US" altLang="en-US" sz="2000" dirty="0"/>
              <a:t>Under the Dietary Supplement Health Education Act (DSHEA) of 1994, the manufacturer is responsible for ensuring that the dietary supplement is safe before it is marketed.</a:t>
            </a:r>
          </a:p>
          <a:p>
            <a:r>
              <a:rPr lang="en-US" altLang="en-US" sz="2000" dirty="0"/>
              <a:t>FDA can take action if the dietary supplement product is adulterated or misbranded.</a:t>
            </a:r>
          </a:p>
          <a:p>
            <a:r>
              <a:rPr lang="en-US" altLang="en-US" sz="2000" dirty="0"/>
              <a:t>Dietary supplement manufacturers follow the general food GMPs.</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31</a:t>
            </a:fld>
            <a:endParaRPr lang="en-US" dirty="0"/>
          </a:p>
        </p:txBody>
      </p:sp>
    </p:spTree>
    <p:extLst>
      <p:ext uri="{BB962C8B-B14F-4D97-AF65-F5344CB8AC3E}">
        <p14:creationId xmlns:p14="http://schemas.microsoft.com/office/powerpoint/2010/main" val="1539598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Prerequisite programs</a:t>
            </a:r>
          </a:p>
        </p:txBody>
      </p:sp>
      <p:sp>
        <p:nvSpPr>
          <p:cNvPr id="3" name="Content Placeholder 2"/>
          <p:cNvSpPr>
            <a:spLocks noGrp="1"/>
          </p:cNvSpPr>
          <p:nvPr>
            <p:ph idx="1"/>
          </p:nvPr>
        </p:nvSpPr>
        <p:spPr/>
        <p:txBody>
          <a:bodyPr>
            <a:normAutofit/>
          </a:bodyPr>
          <a:lstStyle/>
          <a:p>
            <a:r>
              <a:rPr lang="en-US" sz="2000" b="1" dirty="0"/>
              <a:t>Prerequisite programs</a:t>
            </a:r>
            <a:r>
              <a:rPr lang="en-US" sz="2000" dirty="0"/>
              <a:t> deal with the “good housekeeping” concerns of the establishment and consist of steps or procedures, including GMPs and SSOPs, that are taken to control the operational conditions within a food establishment and which promote environmental conditions that are favorable for the production of safe food.</a:t>
            </a:r>
          </a:p>
          <a:p>
            <a:r>
              <a:rPr lang="en-US" sz="2000" b="1" dirty="0"/>
              <a:t>Prerequisite programs</a:t>
            </a:r>
            <a:r>
              <a:rPr lang="en-US" sz="2000" dirty="0"/>
              <a:t> are the foundation of a Food Safety/HACCP system.</a:t>
            </a:r>
          </a:p>
          <a:p>
            <a:r>
              <a:rPr lang="en-US" sz="2000" b="1" dirty="0"/>
              <a:t>Hygienic zoning </a:t>
            </a:r>
            <a:r>
              <a:rPr lang="en-US" sz="2000" dirty="0"/>
              <a:t>is an important prerequisite program in ready-to-eat facilities.</a:t>
            </a:r>
          </a:p>
          <a:p>
            <a:r>
              <a:rPr lang="en-US" sz="2000" dirty="0"/>
              <a:t>Supplier and product specifications.</a:t>
            </a:r>
          </a:p>
          <a:p>
            <a:r>
              <a:rPr lang="en-US" sz="2000" dirty="0"/>
              <a:t>In practice, a </a:t>
            </a:r>
            <a:r>
              <a:rPr lang="en-US" sz="2000" b="1" dirty="0"/>
              <a:t>preventive maintenance</a:t>
            </a:r>
            <a:r>
              <a:rPr lang="en-US" sz="2000" dirty="0"/>
              <a:t> schedule includes steps such as cleaning and facility maintenance which when regularly scheduled can greatly minimize food safety issues.</a:t>
            </a:r>
          </a:p>
          <a:p>
            <a:r>
              <a:rPr lang="en-US" sz="2000" dirty="0"/>
              <a:t>Signage or color coded equipment and utensils.</a:t>
            </a:r>
          </a:p>
          <a:p>
            <a:r>
              <a:rPr lang="en-US" sz="2000" dirty="0"/>
              <a:t>Others, specific to the plant or the product.</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32</a:t>
            </a:fld>
            <a:endParaRPr lang="en-US" dirty="0"/>
          </a:p>
        </p:txBody>
      </p:sp>
    </p:spTree>
    <p:extLst>
      <p:ext uri="{BB962C8B-B14F-4D97-AF65-F5344CB8AC3E}">
        <p14:creationId xmlns:p14="http://schemas.microsoft.com/office/powerpoint/2010/main" val="4291330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Prerequisite program: Hygienic zoning</a:t>
            </a:r>
          </a:p>
        </p:txBody>
      </p:sp>
      <p:sp>
        <p:nvSpPr>
          <p:cNvPr id="3" name="Content Placeholder 2"/>
          <p:cNvSpPr>
            <a:spLocks noGrp="1"/>
          </p:cNvSpPr>
          <p:nvPr>
            <p:ph idx="1"/>
          </p:nvPr>
        </p:nvSpPr>
        <p:spPr/>
        <p:txBody>
          <a:bodyPr>
            <a:normAutofit/>
          </a:bodyPr>
          <a:lstStyle/>
          <a:p>
            <a:r>
              <a:rPr lang="en-US" sz="2000" dirty="0"/>
              <a:t>Hygienic zoning is useful to reduce the potential spread of pathogens in facilities that manufacture ready‐to‐eat (RTE) products. For example, areas of the facility that handle the raw ingredient (e.g., raw peanuts) may have less stringent expectations for hygiene than those handling the RTE product (e.g., roasted peanuts). </a:t>
            </a:r>
          </a:p>
          <a:p>
            <a:r>
              <a:rPr lang="en-US" sz="2000" dirty="0"/>
              <a:t>Zoning typically involves separation of, for example, cooked product from raw product, and may include different uniforms for “cooked side” and “raw side” employees, dedicated equipment (e.g., carts or fork lifts) for different zones, traffic flow and air flow considerations, etc.</a:t>
            </a:r>
          </a:p>
          <a:p>
            <a:r>
              <a:rPr lang="en-US" sz="2000" dirty="0"/>
              <a:t>Some elements of hygienic zoning may be a preventive control as determined through the hazard analysis process.</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33</a:t>
            </a:fld>
            <a:endParaRPr lang="en-US" dirty="0"/>
          </a:p>
        </p:txBody>
      </p:sp>
    </p:spTree>
    <p:extLst>
      <p:ext uri="{BB962C8B-B14F-4D97-AF65-F5344CB8AC3E}">
        <p14:creationId xmlns:p14="http://schemas.microsoft.com/office/powerpoint/2010/main" val="34490884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Prerequisite program: Purchasing and manufacturing specifications </a:t>
            </a:r>
            <a:r>
              <a:rPr lang="en-US" sz="2000" dirty="0"/>
              <a:t>(1/2)</a:t>
            </a:r>
          </a:p>
        </p:txBody>
      </p:sp>
      <p:sp>
        <p:nvSpPr>
          <p:cNvPr id="3" name="Content Placeholder 2"/>
          <p:cNvSpPr>
            <a:spLocks noGrp="1"/>
          </p:cNvSpPr>
          <p:nvPr>
            <p:ph idx="1"/>
          </p:nvPr>
        </p:nvSpPr>
        <p:spPr/>
        <p:txBody>
          <a:bodyPr>
            <a:normAutofit/>
          </a:bodyPr>
          <a:lstStyle/>
          <a:p>
            <a:r>
              <a:rPr lang="en-US" sz="2000" dirty="0"/>
              <a:t>Written specifications for the products produced and the processes used to make them, as well as ingredient and packaging materials, are common in business transactions. </a:t>
            </a:r>
          </a:p>
          <a:p>
            <a:r>
              <a:rPr lang="en-US" sz="2000" dirty="0"/>
              <a:t>Well written specifications help to ensure that expectations are understood by both the customer (the manufacturer in this case) and the supplier.</a:t>
            </a:r>
          </a:p>
          <a:p>
            <a:r>
              <a:rPr lang="en-US" sz="2000" dirty="0"/>
              <a:t>This is particularly important for ingredients that have a history of association with foodborne hazards. </a:t>
            </a:r>
          </a:p>
          <a:p>
            <a:r>
              <a:rPr lang="en-US" sz="2000" dirty="0"/>
              <a:t>Efforts should be made to know suppliers, such as learning about their facilities and practices, and the safety and quality of their products.</a:t>
            </a:r>
          </a:p>
          <a:p>
            <a:r>
              <a:rPr lang="en-US" sz="2000" dirty="0"/>
              <a:t>Buying ingredients on the open market and spot markets such as Internet portals without knowledge of the supplier’s food safety practices or program can add risk to food operations.</a:t>
            </a:r>
          </a:p>
          <a:p>
            <a:r>
              <a:rPr lang="en-US" sz="2000" dirty="0"/>
              <a:t>Written ingredient and packaging material specifications should be developed for all suppliers, and verification of compliance with those specifications is recommended for ingredient classes that have a history of contamination. </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34</a:t>
            </a:fld>
            <a:endParaRPr lang="en-US" dirty="0"/>
          </a:p>
        </p:txBody>
      </p:sp>
    </p:spTree>
    <p:extLst>
      <p:ext uri="{BB962C8B-B14F-4D97-AF65-F5344CB8AC3E}">
        <p14:creationId xmlns:p14="http://schemas.microsoft.com/office/powerpoint/2010/main" val="37710897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Prerequisite program: Purchasing and manufacturing specifications </a:t>
            </a:r>
            <a:r>
              <a:rPr lang="en-US" sz="2000" dirty="0"/>
              <a:t>(2/2)</a:t>
            </a:r>
          </a:p>
        </p:txBody>
      </p:sp>
      <p:sp>
        <p:nvSpPr>
          <p:cNvPr id="3" name="Content Placeholder 2"/>
          <p:cNvSpPr>
            <a:spLocks noGrp="1"/>
          </p:cNvSpPr>
          <p:nvPr>
            <p:ph idx="1"/>
          </p:nvPr>
        </p:nvSpPr>
        <p:spPr/>
        <p:txBody>
          <a:bodyPr>
            <a:normAutofit/>
          </a:bodyPr>
          <a:lstStyle/>
          <a:p>
            <a:pPr>
              <a:spcBef>
                <a:spcPts val="1200"/>
              </a:spcBef>
            </a:pPr>
            <a:r>
              <a:rPr lang="en-US" sz="2000" dirty="0"/>
              <a:t>Adherence to the specification is commonly confirmed through the use of a letter of continuing guarantee or a certificate of analysis (COA) that verifies the ingredient or product meets specifications. </a:t>
            </a:r>
          </a:p>
          <a:p>
            <a:pPr>
              <a:spcBef>
                <a:spcPts val="1200"/>
              </a:spcBef>
            </a:pPr>
            <a:r>
              <a:rPr lang="en-US" sz="2000" dirty="0"/>
              <a:t>Some ingredients have a history of outbreaks associated with specific foodborne hazards and plant operators must be familiar with every ingredient procured for their manufacturing operation.</a:t>
            </a:r>
          </a:p>
          <a:p>
            <a:pPr>
              <a:spcBef>
                <a:spcPts val="1200"/>
              </a:spcBef>
            </a:pPr>
            <a:r>
              <a:rPr lang="en-US" sz="2000" dirty="0"/>
              <a:t>Periodic reviews of the supplier’s product against ingredient specification requirements should be an element of supply‐chain programs. </a:t>
            </a:r>
          </a:p>
          <a:p>
            <a:pPr>
              <a:spcBef>
                <a:spcPts val="1200"/>
              </a:spcBef>
            </a:pPr>
            <a:r>
              <a:rPr lang="en-US" sz="2000" dirty="0"/>
              <a:t>Use of a third‐party auditing firm that reviews the supplier’s food safety program is one way to verify that controls are in place at the supplier. </a:t>
            </a:r>
          </a:p>
          <a:p>
            <a:pPr>
              <a:spcBef>
                <a:spcPts val="1200"/>
              </a:spcBef>
            </a:pPr>
            <a:r>
              <a:rPr lang="en-US" sz="2000" dirty="0"/>
              <a:t>The extent to which controls are used should be risk‐based and consistent with regulatory requirements. </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35</a:t>
            </a:fld>
            <a:endParaRPr lang="en-US" dirty="0"/>
          </a:p>
        </p:txBody>
      </p:sp>
    </p:spTree>
    <p:extLst>
      <p:ext uri="{BB962C8B-B14F-4D97-AF65-F5344CB8AC3E}">
        <p14:creationId xmlns:p14="http://schemas.microsoft.com/office/powerpoint/2010/main" val="3978157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Operation-specific prerequisite programs</a:t>
            </a:r>
          </a:p>
        </p:txBody>
      </p:sp>
      <p:sp>
        <p:nvSpPr>
          <p:cNvPr id="3" name="Content Placeholder 2"/>
          <p:cNvSpPr>
            <a:spLocks noGrp="1"/>
          </p:cNvSpPr>
          <p:nvPr>
            <p:ph idx="1"/>
          </p:nvPr>
        </p:nvSpPr>
        <p:spPr/>
        <p:txBody>
          <a:bodyPr>
            <a:normAutofit/>
          </a:bodyPr>
          <a:lstStyle/>
          <a:p>
            <a:r>
              <a:rPr lang="en-US" sz="2000" dirty="0"/>
              <a:t>Some manufacturing enterprises develop detailed procedures that may also be considered prerequisite programs. </a:t>
            </a:r>
          </a:p>
          <a:p>
            <a:r>
              <a:rPr lang="en-US" sz="2000" dirty="0"/>
              <a:t>These may include receiving, storage and shipping procedures, labeling and label review, ingredient handling practices, glass control, visitor control, etc. </a:t>
            </a:r>
          </a:p>
          <a:p>
            <a:r>
              <a:rPr lang="en-US" sz="2000" dirty="0"/>
              <a:t>The impact of these programs on food safety can be considered during the hazard analysis process. </a:t>
            </a:r>
          </a:p>
          <a:p>
            <a:r>
              <a:rPr lang="en-US" sz="2000" dirty="0"/>
              <a:t>For example, labeling foods that contain food allergens is a preventive control that must be included in the Food Safety Plan, but label review for other information may be a prerequisite program. </a:t>
            </a:r>
          </a:p>
          <a:p>
            <a:r>
              <a:rPr lang="en-US" sz="2000" dirty="0"/>
              <a:t>Similarly, glass control programs may be a prerequisite program for facilities that do not pack in glass containers; however, preventive controls would be required if glass containers are used in a facility.</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36</a:t>
            </a:fld>
            <a:endParaRPr lang="en-US" dirty="0"/>
          </a:p>
        </p:txBody>
      </p:sp>
    </p:spTree>
    <p:extLst>
      <p:ext uri="{BB962C8B-B14F-4D97-AF65-F5344CB8AC3E}">
        <p14:creationId xmlns:p14="http://schemas.microsoft.com/office/powerpoint/2010/main" val="41078159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GMPs and prerequisite programs </a:t>
            </a:r>
          </a:p>
        </p:txBody>
      </p:sp>
      <p:sp>
        <p:nvSpPr>
          <p:cNvPr id="3" name="Content Placeholder 2"/>
          <p:cNvSpPr>
            <a:spLocks noGrp="1"/>
          </p:cNvSpPr>
          <p:nvPr>
            <p:ph idx="1"/>
          </p:nvPr>
        </p:nvSpPr>
        <p:spPr/>
        <p:txBody>
          <a:bodyPr>
            <a:normAutofit/>
          </a:bodyPr>
          <a:lstStyle/>
          <a:p>
            <a:r>
              <a:rPr lang="en-US" sz="2000" dirty="0"/>
              <a:t>GMPs and other prerequisite programs provide the foundation necessary for production of safe and wholesome food. </a:t>
            </a:r>
          </a:p>
          <a:p>
            <a:r>
              <a:rPr lang="en-US" sz="2000" dirty="0"/>
              <a:t>Good Manufacturing Practices and other prerequisite programs must be in place to provide a solid foundation for the Food Safety Plan. In fact, GMPs are required by regulations and most are managed as prerequisite programs outside the Food Safety Plan.</a:t>
            </a:r>
          </a:p>
          <a:p>
            <a:r>
              <a:rPr lang="en-US" sz="2000" dirty="0"/>
              <a:t>GMPs are operationalized by workers, frequently through written SOPs (Standard Operating Procedures). </a:t>
            </a:r>
          </a:p>
          <a:p>
            <a:r>
              <a:rPr lang="en-US" sz="2000" dirty="0"/>
              <a:t>This module is designed only to provide a brief overview of GMPs. </a:t>
            </a:r>
          </a:p>
          <a:p>
            <a:r>
              <a:rPr lang="en-US" sz="2000" dirty="0"/>
              <a:t>Because all GMPs are required, additional training or in‐depth reading of the GMP regulations is important to ensure that the specific requirements are addressed. Training is important to understand and effectively implement GMPs.</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37</a:t>
            </a:fld>
            <a:endParaRPr lang="en-US" dirty="0"/>
          </a:p>
        </p:txBody>
      </p:sp>
    </p:spTree>
    <p:extLst>
      <p:ext uri="{BB962C8B-B14F-4D97-AF65-F5344CB8AC3E}">
        <p14:creationId xmlns:p14="http://schemas.microsoft.com/office/powerpoint/2010/main" val="35726639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Relevant reading</a:t>
            </a:r>
          </a:p>
        </p:txBody>
      </p:sp>
      <p:sp>
        <p:nvSpPr>
          <p:cNvPr id="3" name="Content Placeholder 2"/>
          <p:cNvSpPr>
            <a:spLocks noGrp="1"/>
          </p:cNvSpPr>
          <p:nvPr>
            <p:ph idx="1"/>
          </p:nvPr>
        </p:nvSpPr>
        <p:spPr/>
        <p:txBody>
          <a:bodyPr>
            <a:normAutofit/>
          </a:bodyPr>
          <a:lstStyle/>
          <a:p>
            <a:r>
              <a:rPr lang="en-US" sz="2000" b="1" dirty="0"/>
              <a:t>The World Is Changing and So Must Your Food Safety Expectations </a:t>
            </a:r>
            <a:r>
              <a:rPr lang="en-US" sz="2000" dirty="0">
                <a:hlinkClick r:id="rId2"/>
              </a:rPr>
              <a:t>https://goo.gl/rE7wEz</a:t>
            </a:r>
            <a:endParaRPr lang="en-US" sz="2000" dirty="0"/>
          </a:p>
          <a:p>
            <a:r>
              <a:rPr lang="en-US" sz="2000" b="1" dirty="0"/>
              <a:t>Ensuring the Safety of Food Contact Materials: GMPs and Beyond </a:t>
            </a:r>
            <a:r>
              <a:rPr lang="en-US" sz="2000" dirty="0">
                <a:hlinkClick r:id="rId3"/>
              </a:rPr>
              <a:t>https://goo.gl/anGV1F</a:t>
            </a:r>
            <a:r>
              <a:rPr lang="en-US" sz="2000" dirty="0"/>
              <a:t> </a:t>
            </a:r>
          </a:p>
          <a:p>
            <a:r>
              <a:rPr lang="en-US" sz="2000" b="1" dirty="0"/>
              <a:t>FDA’s top 5 most commonly cited food safety violations </a:t>
            </a:r>
            <a:r>
              <a:rPr lang="en-US" sz="2000" dirty="0">
                <a:hlinkClick r:id="rId4"/>
              </a:rPr>
              <a:t>https://goo.gl/Quzmvz</a:t>
            </a:r>
            <a:r>
              <a:rPr lang="en-US" sz="2000" dirty="0"/>
              <a:t> </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38</a:t>
            </a:fld>
            <a:endParaRPr lang="en-US" dirty="0"/>
          </a:p>
        </p:txBody>
      </p:sp>
    </p:spTree>
    <p:extLst>
      <p:ext uri="{BB962C8B-B14F-4D97-AF65-F5344CB8AC3E}">
        <p14:creationId xmlns:p14="http://schemas.microsoft.com/office/powerpoint/2010/main" val="1685436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GAPs/GHPs</a:t>
            </a:r>
          </a:p>
        </p:txBody>
      </p:sp>
      <p:sp>
        <p:nvSpPr>
          <p:cNvPr id="7" name="Text Placeholder 6"/>
          <p:cNvSpPr>
            <a:spLocks noGrp="1"/>
          </p:cNvSpPr>
          <p:nvPr>
            <p:ph type="body" idx="1"/>
          </p:nvPr>
        </p:nvSpPr>
        <p:spPr/>
        <p:txBody>
          <a:bodyPr>
            <a:normAutofit fontScale="92500" lnSpcReduction="10000"/>
          </a:bodyPr>
          <a:lstStyle/>
          <a:p>
            <a:r>
              <a:rPr lang="en-US" sz="2000" dirty="0"/>
              <a:t>Good Agricultural Practices (GAPs) and Good Handling Practices (GHPs) are voluntary audits that verify that fruits and vegetables are produced, packed, handled, and stored as safely as possible to minimize risks of microbial food safety hazards.</a:t>
            </a:r>
          </a:p>
          <a:p>
            <a:r>
              <a:rPr lang="en-US" sz="2000" dirty="0"/>
              <a:t>USDA GAP &amp; GHP audits verify adherence to the recommendations in FDA’s Guide to Minimize Microbial Food Safety Hazards for Fresh Fruits and Vegetables and industry-recognized food safety practices. </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39</a:t>
            </a:fld>
            <a:endParaRPr lang="en-US" dirty="0"/>
          </a:p>
        </p:txBody>
      </p:sp>
    </p:spTree>
    <p:extLst>
      <p:ext uri="{BB962C8B-B14F-4D97-AF65-F5344CB8AC3E}">
        <p14:creationId xmlns:p14="http://schemas.microsoft.com/office/powerpoint/2010/main" val="731329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What are GMPs?</a:t>
            </a:r>
          </a:p>
        </p:txBody>
      </p:sp>
      <p:sp>
        <p:nvSpPr>
          <p:cNvPr id="7" name="Content Placeholder 6"/>
          <p:cNvSpPr>
            <a:spLocks noGrp="1"/>
          </p:cNvSpPr>
          <p:nvPr>
            <p:ph idx="1"/>
          </p:nvPr>
        </p:nvSpPr>
        <p:spPr/>
        <p:txBody>
          <a:bodyPr>
            <a:normAutofit fontScale="85000" lnSpcReduction="20000"/>
          </a:bodyPr>
          <a:lstStyle/>
          <a:p>
            <a:pPr algn="just">
              <a:spcBef>
                <a:spcPts val="1200"/>
              </a:spcBef>
            </a:pPr>
            <a:r>
              <a:rPr lang="en-US" altLang="en-US" dirty="0"/>
              <a:t>The Good Manufacturing Practices (GMPs) are regulations that describe the methods, equipment, facilities, and controls required for producing human and veterinary products, medical devices, and processed food. </a:t>
            </a:r>
          </a:p>
          <a:p>
            <a:pPr algn="just">
              <a:spcBef>
                <a:spcPts val="1200"/>
              </a:spcBef>
            </a:pPr>
            <a:r>
              <a:rPr lang="en-US" altLang="en-US" dirty="0"/>
              <a:t>The U.S. regulations are called "current" Good Manufacturing Practices (cGMPs), to emphasize the dynamic expectations. </a:t>
            </a:r>
          </a:p>
          <a:p>
            <a:pPr algn="just">
              <a:spcBef>
                <a:spcPts val="1200"/>
              </a:spcBef>
            </a:pPr>
            <a:r>
              <a:rPr lang="en-US" dirty="0"/>
              <a:t>Current food good manufacturing practices (GMPs) are published in Title 21 of the Code of Federal Regulations, Part 110 (21 CFR 110). </a:t>
            </a:r>
          </a:p>
          <a:p>
            <a:pPr algn="just">
              <a:spcBef>
                <a:spcPts val="1200"/>
              </a:spcBef>
            </a:pPr>
            <a:r>
              <a:rPr lang="en-US" dirty="0"/>
              <a:t>As the minimum sanitary and processing requirements for producing safe and wholesome food, GMPs are an important part of regulatory control over the safety of the nation's food supply. </a:t>
            </a:r>
          </a:p>
          <a:p>
            <a:pPr algn="just">
              <a:spcBef>
                <a:spcPts val="1200"/>
              </a:spcBef>
            </a:pPr>
            <a:r>
              <a:rPr lang="en-US" dirty="0"/>
              <a:t>GMPs serve as a basis for FDA inspections.</a:t>
            </a:r>
          </a:p>
          <a:p>
            <a:pPr>
              <a:spcBef>
                <a:spcPts val="1200"/>
              </a:spcBef>
            </a:pPr>
            <a:r>
              <a:rPr lang="en-US" dirty="0"/>
              <a:t>The GMP regulations address requirements for many prerequisite programs. There are other programs that are likely to apply to most facilities, such as supplier and manufacturing specifications.</a:t>
            </a:r>
            <a:endParaRPr lang="en-US" altLang="en-US" dirty="0"/>
          </a:p>
          <a:p>
            <a:pPr marL="0" indent="0" algn="ctr">
              <a:spcBef>
                <a:spcPts val="1200"/>
              </a:spcBef>
              <a:buNone/>
            </a:pPr>
            <a:r>
              <a:rPr lang="en-US" altLang="en-US" sz="3600" b="1" dirty="0">
                <a:solidFill>
                  <a:srgbClr val="A50021"/>
                </a:solidFill>
              </a:rPr>
              <a:t>GMPs ARE NOT OPTIONAL!</a:t>
            </a:r>
          </a:p>
          <a:p>
            <a:pPr>
              <a:spcBef>
                <a:spcPts val="1200"/>
              </a:spcBef>
            </a:pPr>
            <a:endParaRPr lang="en-US"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4</a:t>
            </a:fld>
            <a:endParaRPr lang="en-US" dirty="0"/>
          </a:p>
        </p:txBody>
      </p:sp>
    </p:spTree>
    <p:extLst>
      <p:ext uri="{BB962C8B-B14F-4D97-AF65-F5344CB8AC3E}">
        <p14:creationId xmlns:p14="http://schemas.microsoft.com/office/powerpoint/2010/main" val="9227882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Good Agricultural Practices (GAPs)</a:t>
            </a:r>
          </a:p>
        </p:txBody>
      </p:sp>
      <p:sp>
        <p:nvSpPr>
          <p:cNvPr id="7" name="Content Placeholder 6"/>
          <p:cNvSpPr>
            <a:spLocks noGrp="1"/>
          </p:cNvSpPr>
          <p:nvPr>
            <p:ph idx="1"/>
          </p:nvPr>
        </p:nvSpPr>
        <p:spPr/>
        <p:txBody>
          <a:bodyPr>
            <a:normAutofit/>
          </a:bodyPr>
          <a:lstStyle/>
          <a:p>
            <a:pPr>
              <a:spcBef>
                <a:spcPts val="0"/>
              </a:spcBef>
            </a:pPr>
            <a:r>
              <a:rPr lang="en-US" altLang="en-US" sz="2000" b="1" dirty="0">
                <a:latin typeface="Calibri" panose="020F0502020204030204" pitchFamily="34" charset="0"/>
              </a:rPr>
              <a:t>Definition of Good Agricultural Practices (GAPs)</a:t>
            </a:r>
            <a:r>
              <a:rPr lang="en-US" altLang="en-US" sz="2000" dirty="0">
                <a:latin typeface="Calibri" panose="020F0502020204030204" pitchFamily="34" charset="0"/>
              </a:rPr>
              <a:t>: A collection of principles to apply for on-farm production (pre-planting, planting, harvest) and post-harvest (sorting, packing and storage operations), resulting in safe and healthy food and non-food agricultural products, while taking into account economical, social and environmental sustainability. </a:t>
            </a:r>
          </a:p>
          <a:p>
            <a:pPr>
              <a:spcBef>
                <a:spcPts val="0"/>
              </a:spcBef>
            </a:pPr>
            <a:r>
              <a:rPr lang="en-US" altLang="en-US" sz="2000" dirty="0">
                <a:latin typeface="Calibri" panose="020F0502020204030204" pitchFamily="34" charset="0"/>
              </a:rPr>
              <a:t>These practices may be applied to a wide range of farming system and at different scales.  They are applied through sustainable agricultural methods, such as </a:t>
            </a:r>
          </a:p>
          <a:p>
            <a:pPr lvl="1">
              <a:spcBef>
                <a:spcPts val="0"/>
              </a:spcBef>
              <a:buFont typeface="Wingdings" panose="05000000000000000000" pitchFamily="2" charset="2"/>
              <a:buChar char="ü"/>
            </a:pPr>
            <a:r>
              <a:rPr lang="en-US" altLang="en-US" sz="2000" dirty="0">
                <a:latin typeface="Calibri" panose="020F0502020204030204" pitchFamily="34" charset="0"/>
              </a:rPr>
              <a:t>Integrated pest management</a:t>
            </a:r>
          </a:p>
          <a:p>
            <a:pPr lvl="1">
              <a:spcBef>
                <a:spcPts val="0"/>
              </a:spcBef>
              <a:buFont typeface="Wingdings" panose="05000000000000000000" pitchFamily="2" charset="2"/>
              <a:buChar char="ü"/>
            </a:pPr>
            <a:r>
              <a:rPr lang="en-US" altLang="en-US" sz="2000" dirty="0">
                <a:latin typeface="Calibri" panose="020F0502020204030204" pitchFamily="34" charset="0"/>
              </a:rPr>
              <a:t>Integrated fertilizer management</a:t>
            </a:r>
          </a:p>
          <a:p>
            <a:pPr lvl="1">
              <a:spcBef>
                <a:spcPts val="0"/>
              </a:spcBef>
              <a:buFont typeface="Wingdings" panose="05000000000000000000" pitchFamily="2" charset="2"/>
              <a:buChar char="ü"/>
            </a:pPr>
            <a:r>
              <a:rPr lang="en-US" altLang="en-US" sz="2000" dirty="0">
                <a:latin typeface="Calibri" panose="020F0502020204030204" pitchFamily="34" charset="0"/>
              </a:rPr>
              <a:t>Conservation agriculture. </a:t>
            </a:r>
          </a:p>
          <a:p>
            <a:pPr>
              <a:spcBef>
                <a:spcPts val="0"/>
              </a:spcBef>
            </a:pPr>
            <a:r>
              <a:rPr lang="en-US" altLang="en-US" sz="2000" dirty="0">
                <a:latin typeface="Calibri" panose="020F0502020204030204" pitchFamily="34" charset="0"/>
              </a:rPr>
              <a:t>GAPs rely on four principles:</a:t>
            </a:r>
          </a:p>
          <a:p>
            <a:pPr lvl="1">
              <a:spcBef>
                <a:spcPts val="0"/>
              </a:spcBef>
              <a:buFont typeface="Wingdings" panose="05000000000000000000" pitchFamily="2" charset="2"/>
              <a:buChar char="ü"/>
            </a:pPr>
            <a:r>
              <a:rPr lang="en-US" altLang="en-US" sz="2000" dirty="0">
                <a:latin typeface="Calibri" panose="020F0502020204030204" pitchFamily="34" charset="0"/>
              </a:rPr>
              <a:t>Economically and efficiently produce sufficient (food security), safe (food safety) and nutritious food (food quality); </a:t>
            </a:r>
          </a:p>
          <a:p>
            <a:pPr lvl="1">
              <a:spcBef>
                <a:spcPts val="0"/>
              </a:spcBef>
              <a:buFont typeface="Wingdings" panose="05000000000000000000" pitchFamily="2" charset="2"/>
              <a:buChar char="ü"/>
            </a:pPr>
            <a:r>
              <a:rPr lang="en-US" altLang="en-US" sz="2000" dirty="0">
                <a:latin typeface="Calibri" panose="020F0502020204030204" pitchFamily="34" charset="0"/>
              </a:rPr>
              <a:t>Sustain and enhance natural resources; </a:t>
            </a:r>
          </a:p>
          <a:p>
            <a:pPr lvl="1">
              <a:spcBef>
                <a:spcPts val="0"/>
              </a:spcBef>
              <a:buFont typeface="Wingdings" panose="05000000000000000000" pitchFamily="2" charset="2"/>
              <a:buChar char="ü"/>
            </a:pPr>
            <a:r>
              <a:rPr lang="en-US" altLang="en-US" sz="2000" dirty="0">
                <a:latin typeface="Calibri" panose="020F0502020204030204" pitchFamily="34" charset="0"/>
              </a:rPr>
              <a:t>Maintain viable farming enterprises and contribute to sustainable livelihoods; </a:t>
            </a:r>
          </a:p>
          <a:p>
            <a:pPr lvl="1">
              <a:spcBef>
                <a:spcPts val="0"/>
              </a:spcBef>
              <a:buFont typeface="Wingdings" panose="05000000000000000000" pitchFamily="2" charset="2"/>
              <a:buChar char="ü"/>
            </a:pPr>
            <a:r>
              <a:rPr lang="en-US" altLang="en-US" sz="2000" dirty="0">
                <a:latin typeface="Calibri" panose="020F0502020204030204" pitchFamily="34" charset="0"/>
              </a:rPr>
              <a:t>Meet cultural and social demands of society. </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40</a:t>
            </a:fld>
            <a:endParaRPr lang="en-US" dirty="0"/>
          </a:p>
        </p:txBody>
      </p:sp>
    </p:spTree>
    <p:extLst>
      <p:ext uri="{BB962C8B-B14F-4D97-AF65-F5344CB8AC3E}">
        <p14:creationId xmlns:p14="http://schemas.microsoft.com/office/powerpoint/2010/main" val="12921236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 safety for produce: GAP background</a:t>
            </a:r>
          </a:p>
        </p:txBody>
      </p:sp>
      <p:sp>
        <p:nvSpPr>
          <p:cNvPr id="3" name="Content Placeholder 2"/>
          <p:cNvSpPr>
            <a:spLocks noGrp="1"/>
          </p:cNvSpPr>
          <p:nvPr>
            <p:ph idx="1"/>
          </p:nvPr>
        </p:nvSpPr>
        <p:spPr/>
        <p:txBody>
          <a:bodyPr>
            <a:noAutofit/>
          </a:bodyPr>
          <a:lstStyle/>
          <a:p>
            <a:pPr>
              <a:spcBef>
                <a:spcPts val="600"/>
              </a:spcBef>
            </a:pPr>
            <a:r>
              <a:rPr lang="en-US" sz="2000" dirty="0"/>
              <a:t>People in the USA have been increasing their consumption of fresh fruits and vegetables since 1970</a:t>
            </a:r>
          </a:p>
          <a:p>
            <a:pPr>
              <a:spcBef>
                <a:spcPts val="600"/>
              </a:spcBef>
            </a:pPr>
            <a:r>
              <a:rPr lang="en-US" sz="2000" dirty="0"/>
              <a:t>Fruits and vegetables are available year-round, and therefore:</a:t>
            </a:r>
          </a:p>
          <a:p>
            <a:pPr lvl="1">
              <a:spcBef>
                <a:spcPts val="600"/>
              </a:spcBef>
              <a:buFont typeface="Wingdings" panose="05000000000000000000" pitchFamily="2" charset="2"/>
              <a:buChar char="ü"/>
            </a:pPr>
            <a:r>
              <a:rPr lang="en-US" sz="2000" dirty="0"/>
              <a:t>being shipped longer distances, and </a:t>
            </a:r>
          </a:p>
          <a:p>
            <a:pPr lvl="1">
              <a:spcBef>
                <a:spcPts val="600"/>
              </a:spcBef>
              <a:buFont typeface="Wingdings" panose="05000000000000000000" pitchFamily="2" charset="2"/>
              <a:buChar char="ü"/>
            </a:pPr>
            <a:r>
              <a:rPr lang="en-US" sz="2000" dirty="0"/>
              <a:t>during off-season may be coming from outside US</a:t>
            </a:r>
          </a:p>
          <a:p>
            <a:pPr>
              <a:spcBef>
                <a:spcPts val="600"/>
              </a:spcBef>
            </a:pPr>
            <a:r>
              <a:rPr lang="en-US" sz="2000" dirty="0"/>
              <a:t>Generally grown in an open environment</a:t>
            </a:r>
          </a:p>
          <a:p>
            <a:pPr>
              <a:spcBef>
                <a:spcPts val="600"/>
              </a:spcBef>
            </a:pPr>
            <a:r>
              <a:rPr lang="en-US" sz="2000" dirty="0"/>
              <a:t>Multiple opportunities for contamination</a:t>
            </a:r>
          </a:p>
          <a:p>
            <a:pPr>
              <a:spcBef>
                <a:spcPts val="600"/>
              </a:spcBef>
            </a:pPr>
            <a:r>
              <a:rPr lang="en-US" sz="2000" dirty="0"/>
              <a:t>No absolute kill step without damaging quality</a:t>
            </a:r>
          </a:p>
          <a:p>
            <a:pPr>
              <a:spcBef>
                <a:spcPts val="600"/>
              </a:spcBef>
            </a:pPr>
            <a:r>
              <a:rPr lang="en-US" sz="2000" dirty="0"/>
              <a:t>Situations of disease outbreaks have been traced to fresh produce contamination</a:t>
            </a:r>
          </a:p>
          <a:p>
            <a:pPr>
              <a:spcBef>
                <a:spcPts val="600"/>
              </a:spcBef>
            </a:pPr>
            <a:r>
              <a:rPr lang="en-US" sz="2000" dirty="0"/>
              <a:t>Food borne illness outbreaks associated with growing and handling practices</a:t>
            </a:r>
          </a:p>
          <a:p>
            <a:pPr>
              <a:spcBef>
                <a:spcPts val="600"/>
              </a:spcBef>
            </a:pPr>
            <a:r>
              <a:rPr lang="en-US" sz="2000" dirty="0"/>
              <a:t>Resulting in methods aimed at reducing contamination: HACCP- Hazard Analysis and Critical Control Point (meats, poultry &amp; eggs, seafood)</a:t>
            </a:r>
          </a:p>
          <a:p>
            <a:pPr>
              <a:spcBef>
                <a:spcPts val="600"/>
              </a:spcBef>
            </a:pPr>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41</a:t>
            </a:fld>
            <a:endParaRPr lang="en-US" dirty="0"/>
          </a:p>
        </p:txBody>
      </p:sp>
    </p:spTree>
    <p:extLst>
      <p:ext uri="{BB962C8B-B14F-4D97-AF65-F5344CB8AC3E}">
        <p14:creationId xmlns:p14="http://schemas.microsoft.com/office/powerpoint/2010/main" val="12633013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dirty="0"/>
              <a:t>Food safety for produce: GAP/GHP background</a:t>
            </a:r>
          </a:p>
        </p:txBody>
      </p:sp>
      <p:sp>
        <p:nvSpPr>
          <p:cNvPr id="3" name="Content Placeholder 2"/>
          <p:cNvSpPr>
            <a:spLocks noGrp="1"/>
          </p:cNvSpPr>
          <p:nvPr>
            <p:ph idx="1"/>
          </p:nvPr>
        </p:nvSpPr>
        <p:spPr/>
        <p:txBody>
          <a:bodyPr>
            <a:normAutofit/>
          </a:bodyPr>
          <a:lstStyle/>
          <a:p>
            <a:r>
              <a:rPr lang="en-US" sz="2000" dirty="0"/>
              <a:t>In 1998 the FDA published the </a:t>
            </a:r>
            <a:r>
              <a:rPr lang="en-US" sz="2000" b="1" i="1" dirty="0"/>
              <a:t>Guide to Minimize Microbial Food Safety Hazards for Fresh Fruits and Vegetables</a:t>
            </a:r>
          </a:p>
          <a:p>
            <a:r>
              <a:rPr lang="en-US" sz="2000" dirty="0"/>
              <a:t>This was the beginning of GAPs in the commercial food production sector.</a:t>
            </a:r>
          </a:p>
          <a:p>
            <a:r>
              <a:rPr lang="en-US" sz="2000" dirty="0"/>
              <a:t>Efforts are now underway in the US and in Europe - (EuroGAP) </a:t>
            </a:r>
          </a:p>
          <a:p>
            <a:r>
              <a:rPr lang="en-US" sz="2000" dirty="0"/>
              <a:t>GAPs are now being adopted and enforced around the world, either through various national regulatory agencies or by the importers as part of the Foreign Supplier Verification Program. </a:t>
            </a:r>
          </a:p>
          <a:p>
            <a:r>
              <a:rPr lang="en-US" sz="2000" b="1" dirty="0"/>
              <a:t>Definition of Good Handling Practices (GHP)</a:t>
            </a:r>
            <a:r>
              <a:rPr lang="en-US" sz="2000" dirty="0"/>
              <a:t> are voluntary audits that verify that fruits and vegetables are packed, handled, and stored as safely as possible to minimize risks of microbial food safety hazards</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42</a:t>
            </a:fld>
            <a:endParaRPr lang="en-US" dirty="0"/>
          </a:p>
        </p:txBody>
      </p:sp>
    </p:spTree>
    <p:extLst>
      <p:ext uri="{BB962C8B-B14F-4D97-AF65-F5344CB8AC3E}">
        <p14:creationId xmlns:p14="http://schemas.microsoft.com/office/powerpoint/2010/main" val="40636222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GAP goals</a:t>
            </a:r>
          </a:p>
        </p:txBody>
      </p:sp>
      <p:sp>
        <p:nvSpPr>
          <p:cNvPr id="7" name="Content Placeholder 6"/>
          <p:cNvSpPr>
            <a:spLocks noGrp="1"/>
          </p:cNvSpPr>
          <p:nvPr>
            <p:ph sz="half" idx="1"/>
          </p:nvPr>
        </p:nvSpPr>
        <p:spPr/>
        <p:txBody>
          <a:bodyPr>
            <a:normAutofit/>
          </a:bodyPr>
          <a:lstStyle/>
          <a:p>
            <a:r>
              <a:rPr lang="en-US" sz="2000" dirty="0"/>
              <a:t>Goal is to produce safe, wholesome fruits and vegetables</a:t>
            </a:r>
          </a:p>
          <a:p>
            <a:r>
              <a:rPr lang="en-US" sz="2000" dirty="0"/>
              <a:t>Production and post-harvest </a:t>
            </a:r>
            <a:r>
              <a:rPr lang="en-US" sz="2000" b="1" i="1" u="sng" dirty="0"/>
              <a:t>voluntary</a:t>
            </a:r>
            <a:r>
              <a:rPr lang="en-US" sz="2000" dirty="0"/>
              <a:t> evaluation to reduce the risk of human disease contamination on fresh produce</a:t>
            </a:r>
          </a:p>
          <a:p>
            <a:r>
              <a:rPr lang="en-US" sz="2000" dirty="0"/>
              <a:t>A comprehensive examination of the growing and harvesting operations and of the post-harvest handling</a:t>
            </a:r>
          </a:p>
          <a:p>
            <a:r>
              <a:rPr lang="en-US" sz="2000" dirty="0"/>
              <a:t>Examination goal is to identify potential areas of contamination</a:t>
            </a:r>
          </a:p>
          <a:p>
            <a:endParaRPr lang="en-US" sz="2000" dirty="0"/>
          </a:p>
          <a:p>
            <a:endParaRPr lang="en-US" sz="2000" dirty="0"/>
          </a:p>
        </p:txBody>
      </p:sp>
      <p:sp>
        <p:nvSpPr>
          <p:cNvPr id="8" name="Content Placeholder 7"/>
          <p:cNvSpPr>
            <a:spLocks noGrp="1"/>
          </p:cNvSpPr>
          <p:nvPr>
            <p:ph sz="half" idx="2"/>
          </p:nvPr>
        </p:nvSpPr>
        <p:spPr/>
        <p:txBody>
          <a:bodyPr/>
          <a:lstStyle/>
          <a:p>
            <a:r>
              <a:rPr lang="en-US" sz="2000" dirty="0"/>
              <a:t>Water quality and use</a:t>
            </a:r>
          </a:p>
          <a:p>
            <a:r>
              <a:rPr lang="en-US" sz="2000" dirty="0"/>
              <a:t>Land use</a:t>
            </a:r>
          </a:p>
          <a:p>
            <a:r>
              <a:rPr lang="en-US" sz="2000" dirty="0"/>
              <a:t>Worker health, hygiene and training</a:t>
            </a:r>
          </a:p>
          <a:p>
            <a:r>
              <a:rPr lang="en-US" sz="2000" dirty="0"/>
              <a:t>Manure and compost</a:t>
            </a:r>
          </a:p>
          <a:p>
            <a:r>
              <a:rPr lang="en-US" sz="2000" dirty="0"/>
              <a:t>Wildlife and animal management</a:t>
            </a:r>
          </a:p>
          <a:p>
            <a:r>
              <a:rPr lang="en-US" sz="2000" dirty="0"/>
              <a:t>Sanitation and postharvest handling</a:t>
            </a:r>
          </a:p>
          <a:p>
            <a:r>
              <a:rPr lang="en-US" sz="2000" dirty="0"/>
              <a:t>Transportation</a:t>
            </a:r>
          </a:p>
          <a:p>
            <a:r>
              <a:rPr lang="en-US" sz="2000" dirty="0"/>
              <a:t>Traceability</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43</a:t>
            </a:fld>
            <a:endParaRPr lang="en-US" dirty="0"/>
          </a:p>
        </p:txBody>
      </p:sp>
    </p:spTree>
    <p:extLst>
      <p:ext uri="{BB962C8B-B14F-4D97-AF65-F5344CB8AC3E}">
        <p14:creationId xmlns:p14="http://schemas.microsoft.com/office/powerpoint/2010/main" val="27457969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 quality and use</a:t>
            </a:r>
          </a:p>
        </p:txBody>
      </p:sp>
      <p:sp>
        <p:nvSpPr>
          <p:cNvPr id="7" name="Content Placeholder 6"/>
          <p:cNvSpPr>
            <a:spLocks noGrp="1"/>
          </p:cNvSpPr>
          <p:nvPr>
            <p:ph idx="1"/>
          </p:nvPr>
        </p:nvSpPr>
        <p:spPr/>
        <p:txBody>
          <a:bodyPr>
            <a:normAutofit/>
          </a:bodyPr>
          <a:lstStyle/>
          <a:p>
            <a:pPr marL="0" indent="0">
              <a:buNone/>
            </a:pPr>
            <a:r>
              <a:rPr lang="en-US" sz="2000" dirty="0"/>
              <a:t>Water quality must be appropriate for:</a:t>
            </a:r>
          </a:p>
          <a:p>
            <a:pPr lvl="1">
              <a:buFont typeface="Wingdings" panose="05000000000000000000" pitchFamily="2" charset="2"/>
              <a:buChar char="ü"/>
            </a:pPr>
            <a:r>
              <a:rPr lang="en-US" sz="2000" dirty="0"/>
              <a:t>Crop</a:t>
            </a:r>
          </a:p>
          <a:p>
            <a:pPr lvl="1">
              <a:buFont typeface="Wingdings" panose="05000000000000000000" pitchFamily="2" charset="2"/>
              <a:buChar char="ü"/>
            </a:pPr>
            <a:r>
              <a:rPr lang="en-US" sz="2000" dirty="0"/>
              <a:t>Type of irrigation method and/or application</a:t>
            </a:r>
          </a:p>
          <a:p>
            <a:pPr marL="0" indent="0">
              <a:buNone/>
            </a:pPr>
            <a:r>
              <a:rPr lang="en-US" sz="2000" dirty="0"/>
              <a:t>Test water quality </a:t>
            </a:r>
          </a:p>
          <a:p>
            <a:pPr lvl="0"/>
            <a:endParaRPr lang="en-US" sz="2000" dirty="0"/>
          </a:p>
          <a:p>
            <a:pPr marL="0" lvl="0" indent="0">
              <a:buNone/>
            </a:pPr>
            <a:r>
              <a:rPr lang="en-US" sz="2000" dirty="0"/>
              <a:t>Water use:</a:t>
            </a:r>
          </a:p>
          <a:p>
            <a:pPr lvl="1">
              <a:buFont typeface="Wingdings" panose="05000000000000000000" pitchFamily="2" charset="2"/>
              <a:buChar char="ü"/>
            </a:pPr>
            <a:r>
              <a:rPr lang="en-US" sz="2000" dirty="0"/>
              <a:t>Application spray or fertilizers</a:t>
            </a:r>
          </a:p>
          <a:p>
            <a:pPr lvl="1">
              <a:buFont typeface="Wingdings" panose="05000000000000000000" pitchFamily="2" charset="2"/>
              <a:buChar char="ü"/>
            </a:pPr>
            <a:r>
              <a:rPr lang="en-US" sz="2000" dirty="0"/>
              <a:t>Irrigation method</a:t>
            </a:r>
          </a:p>
          <a:p>
            <a:pPr lvl="1">
              <a:buFont typeface="Wingdings" panose="05000000000000000000" pitchFamily="2" charset="2"/>
              <a:buChar char="ü"/>
            </a:pPr>
            <a:r>
              <a:rPr lang="en-US" sz="2000" dirty="0"/>
              <a:t>Harvest </a:t>
            </a:r>
          </a:p>
          <a:p>
            <a:pPr lvl="1">
              <a:buFont typeface="Wingdings" panose="05000000000000000000" pitchFamily="2" charset="2"/>
              <a:buChar char="ü"/>
            </a:pPr>
            <a:r>
              <a:rPr lang="en-US" sz="2000" dirty="0"/>
              <a:t>Wash produce</a:t>
            </a:r>
          </a:p>
          <a:p>
            <a:endParaRPr lang="en-US" sz="2000" dirty="0"/>
          </a:p>
        </p:txBody>
      </p:sp>
      <p:sp>
        <p:nvSpPr>
          <p:cNvPr id="5" name="Footer Placeholder 4"/>
          <p:cNvSpPr>
            <a:spLocks noGrp="1"/>
          </p:cNvSpPr>
          <p:nvPr>
            <p:ph type="ftr" sz="quarter" idx="11"/>
          </p:nvPr>
        </p:nvSpPr>
        <p:spPr/>
        <p:txBody>
          <a:bodyPr/>
          <a:lstStyle/>
          <a:p>
            <a:r>
              <a:rPr lang="en-US" dirty="0"/>
              <a:t>Regulation of Good Food Production Practices AS.410.686.81</a:t>
            </a:r>
          </a:p>
        </p:txBody>
      </p:sp>
      <p:sp>
        <p:nvSpPr>
          <p:cNvPr id="6" name="Slide Number Placeholder 5"/>
          <p:cNvSpPr>
            <a:spLocks noGrp="1"/>
          </p:cNvSpPr>
          <p:nvPr>
            <p:ph type="sldNum" sz="quarter" idx="12"/>
          </p:nvPr>
        </p:nvSpPr>
        <p:spPr/>
        <p:txBody>
          <a:bodyPr/>
          <a:lstStyle/>
          <a:p>
            <a:fld id="{436935C9-5A83-4E04-8E24-14AC6EB5C5FB}" type="slidenum">
              <a:rPr lang="en-US" smtClean="0"/>
              <a:t>44</a:t>
            </a:fld>
            <a:endParaRPr lang="en-US" dirty="0"/>
          </a:p>
        </p:txBody>
      </p:sp>
    </p:spTree>
    <p:extLst>
      <p:ext uri="{BB962C8B-B14F-4D97-AF65-F5344CB8AC3E}">
        <p14:creationId xmlns:p14="http://schemas.microsoft.com/office/powerpoint/2010/main" val="26080644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Land use</a:t>
            </a:r>
          </a:p>
        </p:txBody>
      </p:sp>
      <p:sp>
        <p:nvSpPr>
          <p:cNvPr id="3" name="Content Placeholder 2"/>
          <p:cNvSpPr>
            <a:spLocks noGrp="1"/>
          </p:cNvSpPr>
          <p:nvPr>
            <p:ph idx="1"/>
          </p:nvPr>
        </p:nvSpPr>
        <p:spPr/>
        <p:txBody>
          <a:bodyPr>
            <a:normAutofit/>
          </a:bodyPr>
          <a:lstStyle/>
          <a:p>
            <a:r>
              <a:rPr lang="en-US" sz="2000" dirty="0"/>
              <a:t>Past </a:t>
            </a:r>
          </a:p>
          <a:p>
            <a:r>
              <a:rPr lang="en-US" sz="2000" dirty="0"/>
              <a:t>Current </a:t>
            </a:r>
          </a:p>
          <a:p>
            <a:r>
              <a:rPr lang="en-US" sz="2000" dirty="0"/>
              <a:t>Nearby– animal operation or grazing</a:t>
            </a:r>
          </a:p>
          <a:p>
            <a:r>
              <a:rPr lang="en-US" sz="2000" dirty="0"/>
              <a:t>History of flooding</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45</a:t>
            </a:fld>
            <a:endParaRPr lang="en-US" dirty="0"/>
          </a:p>
        </p:txBody>
      </p:sp>
    </p:spTree>
    <p:extLst>
      <p:ext uri="{BB962C8B-B14F-4D97-AF65-F5344CB8AC3E}">
        <p14:creationId xmlns:p14="http://schemas.microsoft.com/office/powerpoint/2010/main" val="18463263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Worker health, hygiene and training</a:t>
            </a:r>
          </a:p>
        </p:txBody>
      </p:sp>
      <p:sp>
        <p:nvSpPr>
          <p:cNvPr id="3" name="Content Placeholder 2"/>
          <p:cNvSpPr>
            <a:spLocks noGrp="1"/>
          </p:cNvSpPr>
          <p:nvPr>
            <p:ph idx="1"/>
          </p:nvPr>
        </p:nvSpPr>
        <p:spPr/>
        <p:txBody>
          <a:bodyPr>
            <a:normAutofit/>
          </a:bodyPr>
          <a:lstStyle/>
          <a:p>
            <a:pPr>
              <a:spcBef>
                <a:spcPts val="1200"/>
              </a:spcBef>
            </a:pPr>
            <a:r>
              <a:rPr lang="en-US" sz="2000" dirty="0"/>
              <a:t>The need for training has never been more critical than it is today. </a:t>
            </a:r>
          </a:p>
          <a:p>
            <a:pPr>
              <a:spcBef>
                <a:spcPts val="1200"/>
              </a:spcBef>
            </a:pPr>
            <a:r>
              <a:rPr lang="en-US" sz="2000" dirty="0"/>
              <a:t>The rationale for this is that FDA has identified an association between foodborne illness and lack of understanding of GMP fundamentals. The agency estimates that up to one-third of all GMP-related recalls are the result of inadequate training and education. </a:t>
            </a:r>
          </a:p>
          <a:p>
            <a:pPr>
              <a:spcBef>
                <a:spcPts val="1200"/>
              </a:spcBef>
            </a:pPr>
            <a:r>
              <a:rPr lang="en-US" sz="2000" dirty="0"/>
              <a:t>Consequently, it is vital that employees receive documented training and education in food safety principles and cGMPs.  Train employees:</a:t>
            </a:r>
          </a:p>
          <a:p>
            <a:pPr lvl="1">
              <a:spcBef>
                <a:spcPts val="1200"/>
              </a:spcBef>
              <a:buFont typeface="Wingdings" panose="05000000000000000000" pitchFamily="2" charset="2"/>
              <a:buChar char="ü"/>
            </a:pPr>
            <a:r>
              <a:rPr lang="en-US" sz="2000" dirty="0"/>
              <a:t> How to properly wash hands</a:t>
            </a:r>
          </a:p>
          <a:p>
            <a:pPr lvl="1">
              <a:spcBef>
                <a:spcPts val="1200"/>
              </a:spcBef>
              <a:buFont typeface="Wingdings" panose="05000000000000000000" pitchFamily="2" charset="2"/>
              <a:buChar char="ü"/>
            </a:pPr>
            <a:r>
              <a:rPr lang="en-US" sz="2000" dirty="0"/>
              <a:t> How to handle &amp; report injuries &amp; illnesses</a:t>
            </a:r>
          </a:p>
          <a:p>
            <a:pPr>
              <a:spcBef>
                <a:spcPts val="1200"/>
              </a:spcBef>
            </a:pPr>
            <a:r>
              <a:rPr lang="en-US" sz="2000" dirty="0"/>
              <a:t>Provide clean, accessible, well-stocked restroom facilities and handwashing stations</a:t>
            </a:r>
          </a:p>
          <a:p>
            <a:pPr>
              <a:spcBef>
                <a:spcPts val="1200"/>
              </a:spcBef>
            </a:pPr>
            <a:r>
              <a:rPr lang="en-US" sz="2000" dirty="0"/>
              <a:t>Designated areas for eating and smoking</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46</a:t>
            </a:fld>
            <a:endParaRPr lang="en-US" dirty="0"/>
          </a:p>
        </p:txBody>
      </p:sp>
    </p:spTree>
    <p:extLst>
      <p:ext uri="{BB962C8B-B14F-4D97-AF65-F5344CB8AC3E}">
        <p14:creationId xmlns:p14="http://schemas.microsoft.com/office/powerpoint/2010/main" val="6532225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Manure and compost</a:t>
            </a:r>
          </a:p>
        </p:txBody>
      </p:sp>
      <p:sp>
        <p:nvSpPr>
          <p:cNvPr id="3" name="Content Placeholder 2"/>
          <p:cNvSpPr>
            <a:spLocks noGrp="1"/>
          </p:cNvSpPr>
          <p:nvPr>
            <p:ph idx="1"/>
          </p:nvPr>
        </p:nvSpPr>
        <p:spPr/>
        <p:txBody>
          <a:bodyPr>
            <a:normAutofit/>
          </a:bodyPr>
          <a:lstStyle/>
          <a:p>
            <a:r>
              <a:rPr lang="en-US" sz="2000" dirty="0"/>
              <a:t>Raw manure application intervals based on USDA National Organic Program:</a:t>
            </a:r>
          </a:p>
          <a:p>
            <a:pPr lvl="1">
              <a:buFont typeface="Wingdings" panose="05000000000000000000" pitchFamily="2" charset="2"/>
              <a:buChar char="ü"/>
            </a:pPr>
            <a:r>
              <a:rPr lang="en-US" sz="2000" dirty="0"/>
              <a:t> 	2 weeks prior to planting</a:t>
            </a:r>
          </a:p>
          <a:p>
            <a:pPr lvl="1">
              <a:buFont typeface="Wingdings" panose="05000000000000000000" pitchFamily="2" charset="2"/>
              <a:buChar char="ü"/>
            </a:pPr>
            <a:r>
              <a:rPr lang="en-US" sz="2000" dirty="0"/>
              <a:t>	120 days prior to harvest</a:t>
            </a:r>
          </a:p>
          <a:p>
            <a:r>
              <a:rPr lang="en-US" sz="2000" dirty="0"/>
              <a:t>Composting is a managed process,  grower must monitor:</a:t>
            </a:r>
          </a:p>
          <a:p>
            <a:pPr lvl="1">
              <a:spcBef>
                <a:spcPts val="0"/>
              </a:spcBef>
              <a:buFont typeface="Wingdings" panose="05000000000000000000" pitchFamily="2" charset="2"/>
              <a:buChar char="ü"/>
            </a:pPr>
            <a:r>
              <a:rPr lang="en-US" sz="2000" dirty="0"/>
              <a:t>	turning</a:t>
            </a:r>
          </a:p>
          <a:p>
            <a:pPr lvl="1">
              <a:spcBef>
                <a:spcPts val="0"/>
              </a:spcBef>
              <a:buFont typeface="Wingdings" panose="05000000000000000000" pitchFamily="2" charset="2"/>
              <a:buChar char="ü"/>
            </a:pPr>
            <a:r>
              <a:rPr lang="en-US" sz="2000" dirty="0"/>
              <a:t>	time</a:t>
            </a:r>
          </a:p>
          <a:p>
            <a:pPr lvl="1">
              <a:spcBef>
                <a:spcPts val="0"/>
              </a:spcBef>
              <a:buFont typeface="Wingdings" panose="05000000000000000000" pitchFamily="2" charset="2"/>
              <a:buChar char="ü"/>
            </a:pPr>
            <a:r>
              <a:rPr lang="en-US" sz="2000" dirty="0"/>
              <a:t>	temperature</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47</a:t>
            </a:fld>
            <a:endParaRPr lang="en-US" dirty="0"/>
          </a:p>
        </p:txBody>
      </p:sp>
    </p:spTree>
    <p:extLst>
      <p:ext uri="{BB962C8B-B14F-4D97-AF65-F5344CB8AC3E}">
        <p14:creationId xmlns:p14="http://schemas.microsoft.com/office/powerpoint/2010/main" val="22156805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Wildlife and animal management</a:t>
            </a:r>
          </a:p>
        </p:txBody>
      </p:sp>
      <p:sp>
        <p:nvSpPr>
          <p:cNvPr id="3" name="Content Placeholder 2"/>
          <p:cNvSpPr>
            <a:spLocks noGrp="1"/>
          </p:cNvSpPr>
          <p:nvPr>
            <p:ph idx="1"/>
          </p:nvPr>
        </p:nvSpPr>
        <p:spPr/>
        <p:txBody>
          <a:bodyPr>
            <a:normAutofit/>
          </a:bodyPr>
          <a:lstStyle/>
          <a:p>
            <a:r>
              <a:rPr lang="en-US" sz="2000" dirty="0"/>
              <a:t>As a result of incidents of foodborne illness linked to raw agricultural foods and produce, FSMA also includes mandatory safety standards for produce and as a result is raising the bar on practices in the produce sector..</a:t>
            </a:r>
          </a:p>
          <a:p>
            <a:r>
              <a:rPr lang="en-US" sz="2000" dirty="0"/>
              <a:t>Limit access to production area</a:t>
            </a:r>
          </a:p>
          <a:p>
            <a:r>
              <a:rPr lang="en-US" sz="2000" dirty="0"/>
              <a:t>Monitor for evidence of animal presence in production area</a:t>
            </a:r>
          </a:p>
          <a:p>
            <a:r>
              <a:rPr lang="en-US" sz="2000" dirty="0"/>
              <a:t>Train employees</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48</a:t>
            </a:fld>
            <a:endParaRPr lang="en-US" dirty="0"/>
          </a:p>
        </p:txBody>
      </p:sp>
    </p:spTree>
    <p:extLst>
      <p:ext uri="{BB962C8B-B14F-4D97-AF65-F5344CB8AC3E}">
        <p14:creationId xmlns:p14="http://schemas.microsoft.com/office/powerpoint/2010/main" val="36578887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major concerns on the FDA /USDA Priority Watch: the “Four W’s”</a:t>
            </a:r>
          </a:p>
        </p:txBody>
      </p:sp>
      <p:sp>
        <p:nvSpPr>
          <p:cNvPr id="3" name="Content Placeholder 2"/>
          <p:cNvSpPr>
            <a:spLocks noGrp="1"/>
          </p:cNvSpPr>
          <p:nvPr>
            <p:ph idx="1"/>
          </p:nvPr>
        </p:nvSpPr>
        <p:spPr/>
        <p:txBody>
          <a:bodyPr>
            <a:normAutofit/>
          </a:bodyPr>
          <a:lstStyle/>
          <a:p>
            <a:r>
              <a:rPr lang="en-US" sz="2000" dirty="0"/>
              <a:t>Water: </a:t>
            </a:r>
          </a:p>
          <a:p>
            <a:pPr lvl="1">
              <a:buFont typeface="Wingdings" panose="05000000000000000000" pitchFamily="2" charset="2"/>
              <a:buChar char="ü"/>
            </a:pPr>
            <a:r>
              <a:rPr lang="en-US" sz="2000" dirty="0"/>
              <a:t>pre-harvest and </a:t>
            </a:r>
          </a:p>
          <a:p>
            <a:pPr lvl="1">
              <a:buFont typeface="Wingdings" panose="05000000000000000000" pitchFamily="2" charset="2"/>
              <a:buChar char="ü"/>
            </a:pPr>
            <a:r>
              <a:rPr lang="en-US" sz="2000" dirty="0"/>
              <a:t>postharvest</a:t>
            </a:r>
          </a:p>
          <a:p>
            <a:r>
              <a:rPr lang="en-US" sz="2000" dirty="0"/>
              <a:t> Waste: </a:t>
            </a:r>
          </a:p>
          <a:p>
            <a:pPr lvl="1">
              <a:buFont typeface="Wingdings" panose="05000000000000000000" pitchFamily="2" charset="2"/>
              <a:buChar char="ü"/>
            </a:pPr>
            <a:r>
              <a:rPr lang="en-US" sz="2000" dirty="0"/>
              <a:t>manure, compost, biosolids</a:t>
            </a:r>
          </a:p>
          <a:p>
            <a:pPr lvl="1">
              <a:buFont typeface="Wingdings" panose="05000000000000000000" pitchFamily="2" charset="2"/>
              <a:buChar char="ü"/>
            </a:pPr>
            <a:r>
              <a:rPr lang="en-US" sz="2000" dirty="0"/>
              <a:t>feeding and grazing operations</a:t>
            </a:r>
          </a:p>
          <a:p>
            <a:r>
              <a:rPr lang="en-US" sz="2000" dirty="0"/>
              <a:t> Wildlife</a:t>
            </a:r>
          </a:p>
          <a:p>
            <a:r>
              <a:rPr lang="en-US" sz="2000" dirty="0"/>
              <a:t> Workers</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49</a:t>
            </a:fld>
            <a:endParaRPr lang="en-US" dirty="0"/>
          </a:p>
        </p:txBody>
      </p:sp>
    </p:spTree>
    <p:extLst>
      <p:ext uri="{BB962C8B-B14F-4D97-AF65-F5344CB8AC3E}">
        <p14:creationId xmlns:p14="http://schemas.microsoft.com/office/powerpoint/2010/main" val="3043777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GMPs exist</a:t>
            </a:r>
          </a:p>
        </p:txBody>
      </p:sp>
      <p:sp>
        <p:nvSpPr>
          <p:cNvPr id="3" name="Content Placeholder 2"/>
          <p:cNvSpPr>
            <a:spLocks noGrp="1"/>
          </p:cNvSpPr>
          <p:nvPr>
            <p:ph idx="1"/>
          </p:nvPr>
        </p:nvSpPr>
        <p:spPr/>
        <p:txBody>
          <a:bodyPr>
            <a:normAutofit/>
          </a:bodyPr>
          <a:lstStyle/>
          <a:p>
            <a:pPr>
              <a:spcBef>
                <a:spcPts val="1200"/>
              </a:spcBef>
              <a:spcAft>
                <a:spcPts val="500"/>
              </a:spcAft>
            </a:pPr>
            <a:r>
              <a:rPr lang="en-US" altLang="en-US" sz="2000" dirty="0"/>
              <a:t>Good Manufacturing Practices define a quality system that manufacturers use to build quality INTO their products. </a:t>
            </a:r>
          </a:p>
          <a:p>
            <a:pPr>
              <a:spcBef>
                <a:spcPts val="1200"/>
              </a:spcBef>
              <a:spcAft>
                <a:spcPts val="500"/>
              </a:spcAft>
            </a:pPr>
            <a:r>
              <a:rPr lang="en-US" altLang="en-US" sz="2000" dirty="0"/>
              <a:t>The ultimate objectives for developing and producing food products according to GMPs are to ensure “safety and properly processed and packaged products of high quality”.</a:t>
            </a:r>
          </a:p>
          <a:p>
            <a:pPr marL="0" indent="0">
              <a:spcBef>
                <a:spcPts val="1200"/>
              </a:spcBef>
              <a:spcAft>
                <a:spcPts val="500"/>
              </a:spcAft>
              <a:buNone/>
            </a:pPr>
            <a:endParaRPr lang="en-US" altLang="en-US" sz="2000" dirty="0"/>
          </a:p>
          <a:p>
            <a:pPr marL="0" indent="0">
              <a:spcBef>
                <a:spcPts val="1200"/>
              </a:spcBef>
              <a:spcAft>
                <a:spcPts val="500"/>
              </a:spcAft>
              <a:buNone/>
            </a:pPr>
            <a:r>
              <a:rPr lang="en-US" sz="2000" b="1" dirty="0"/>
              <a:t>Definitions:</a:t>
            </a:r>
          </a:p>
          <a:p>
            <a:pPr>
              <a:spcBef>
                <a:spcPts val="1200"/>
              </a:spcBef>
            </a:pPr>
            <a:r>
              <a:rPr lang="en-US" sz="2000" i="1" dirty="0"/>
              <a:t>Prerequisite program: </a:t>
            </a:r>
            <a:r>
              <a:rPr lang="en-US" sz="2000" dirty="0"/>
              <a:t>Procedures, including Good Manufacturing Practices (GMPs) that provide the basic environmental and operating conditions necessary to support the Food Safety Plan.</a:t>
            </a:r>
          </a:p>
          <a:p>
            <a:pPr>
              <a:spcBef>
                <a:spcPts val="1200"/>
              </a:spcBef>
            </a:pPr>
            <a:r>
              <a:rPr lang="en-US" sz="2000" i="1" dirty="0"/>
              <a:t>Food safety system</a:t>
            </a:r>
            <a:r>
              <a:rPr lang="en-US" sz="2000" dirty="0"/>
              <a:t>: The outcome of implementing the Food Safety Plan </a:t>
            </a:r>
            <a:r>
              <a:rPr lang="en-US" sz="2000" b="1" dirty="0"/>
              <a:t>and its supporting elements</a:t>
            </a:r>
            <a:r>
              <a:rPr lang="en-US" sz="2000" dirty="0"/>
              <a:t>.</a:t>
            </a:r>
          </a:p>
          <a:p>
            <a:pPr>
              <a:spcBef>
                <a:spcPts val="1200"/>
              </a:spcBef>
            </a:pPr>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5</a:t>
            </a:fld>
            <a:endParaRPr lang="en-US" dirty="0"/>
          </a:p>
        </p:txBody>
      </p:sp>
    </p:spTree>
    <p:extLst>
      <p:ext uri="{BB962C8B-B14F-4D97-AF65-F5344CB8AC3E}">
        <p14:creationId xmlns:p14="http://schemas.microsoft.com/office/powerpoint/2010/main" val="6647029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Sanitation and postharvest handling</a:t>
            </a:r>
          </a:p>
        </p:txBody>
      </p:sp>
      <p:sp>
        <p:nvSpPr>
          <p:cNvPr id="3" name="Content Placeholder 2"/>
          <p:cNvSpPr>
            <a:spLocks noGrp="1"/>
          </p:cNvSpPr>
          <p:nvPr>
            <p:ph idx="1"/>
          </p:nvPr>
        </p:nvSpPr>
        <p:spPr/>
        <p:txBody>
          <a:bodyPr>
            <a:normAutofit/>
          </a:bodyPr>
          <a:lstStyle/>
          <a:p>
            <a:r>
              <a:rPr lang="en-US" sz="2000" dirty="0"/>
              <a:t>Glove and apron policies</a:t>
            </a:r>
          </a:p>
          <a:p>
            <a:r>
              <a:rPr lang="en-US" sz="2000" dirty="0"/>
              <a:t>Clean and sanitize</a:t>
            </a:r>
          </a:p>
          <a:p>
            <a:pPr lvl="1">
              <a:buFont typeface="Wingdings" panose="05000000000000000000" pitchFamily="2" charset="2"/>
              <a:buChar char="ü"/>
            </a:pPr>
            <a:r>
              <a:rPr lang="en-US" sz="2000" dirty="0"/>
              <a:t>Harvest containers </a:t>
            </a:r>
          </a:p>
          <a:p>
            <a:pPr lvl="1">
              <a:buFont typeface="Wingdings" panose="05000000000000000000" pitchFamily="2" charset="2"/>
              <a:buChar char="ü"/>
            </a:pPr>
            <a:r>
              <a:rPr lang="en-US" sz="2000" dirty="0"/>
              <a:t>Equipment </a:t>
            </a:r>
          </a:p>
          <a:p>
            <a:r>
              <a:rPr lang="en-US" sz="2000" dirty="0"/>
              <a:t>Currently, whole fresh fruits and vegetables are exempt from legally required implementation of GMPs, but the focus on sanitation practices is good for reducing food safety risks in fresh produce operations. Adopting good postharvest practices will not only reduce food safety risks, but also contribute to maintaining produce quality and reducing postharvest decay.</a:t>
            </a:r>
          </a:p>
          <a:p>
            <a:r>
              <a:rPr lang="en-US" sz="2000" dirty="0"/>
              <a:t>To understand what risks may be present, an assessment of the packing and produce handling area should be completed. Any surface that the produce touches may serve as a source for contamination. Such surfaces include equipment, belts, rollers, brushes, tables, bins, sinks, tools, and even the hands of workers. Surfaces that contact produce must be able to be easily cleaned and preferably, sanitized.</a:t>
            </a:r>
          </a:p>
          <a:p>
            <a:endParaRPr lang="en-US" sz="2000" dirty="0"/>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50</a:t>
            </a:fld>
            <a:endParaRPr lang="en-US" dirty="0"/>
          </a:p>
        </p:txBody>
      </p:sp>
    </p:spTree>
    <p:extLst>
      <p:ext uri="{BB962C8B-B14F-4D97-AF65-F5344CB8AC3E}">
        <p14:creationId xmlns:p14="http://schemas.microsoft.com/office/powerpoint/2010/main" val="14664978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concept of “zones” in GAPs /GHPs </a:t>
            </a:r>
          </a:p>
        </p:txBody>
      </p:sp>
      <p:sp>
        <p:nvSpPr>
          <p:cNvPr id="3" name="Content Placeholder 2"/>
          <p:cNvSpPr>
            <a:spLocks noGrp="1"/>
          </p:cNvSpPr>
          <p:nvPr>
            <p:ph idx="1"/>
          </p:nvPr>
        </p:nvSpPr>
        <p:spPr/>
        <p:txBody>
          <a:bodyPr>
            <a:normAutofit/>
          </a:bodyPr>
          <a:lstStyle/>
          <a:p>
            <a:r>
              <a:rPr lang="en-US" sz="2000" dirty="0"/>
              <a:t>Areas within the packing and handling area can be broken into zones to help determine the likelihood of direct contact with the produce you are handling.</a:t>
            </a:r>
          </a:p>
          <a:p>
            <a:r>
              <a:rPr lang="en-US" sz="2000" b="1" dirty="0"/>
              <a:t>Zone 1:</a:t>
            </a:r>
            <a:r>
              <a:rPr lang="en-US" sz="2000" dirty="0"/>
              <a:t> Direct food contact surfaces such as conveyors, belts, brushes, rollers, sorting tables, racks, utensils, harvest/storage bins, and worker hands. This zone is the biggest concern because it has direct contact with the produce and if contaminated, could result in contamination of the entire crop.</a:t>
            </a:r>
          </a:p>
          <a:p>
            <a:r>
              <a:rPr lang="en-US" sz="2000" b="1" dirty="0"/>
              <a:t>Zone 2:</a:t>
            </a:r>
            <a:r>
              <a:rPr lang="en-US" sz="2000" dirty="0"/>
              <a:t> Non-food contact surfaces that are in close proximity to the product, such as internal and external parts of washing or processing equipment such as sidewalls, housing, framework, or spray nozzles.</a:t>
            </a:r>
          </a:p>
          <a:p>
            <a:r>
              <a:rPr lang="en-US" sz="2000" b="1" dirty="0"/>
              <a:t>Zone 3:</a:t>
            </a:r>
            <a:r>
              <a:rPr lang="en-US" sz="2000" dirty="0"/>
              <a:t> Areas inside of the packing area such as trash cans, cull piles, floors, drains, restrooms, forklifts, phones, and catwalks or storage areas above packing areas.</a:t>
            </a:r>
          </a:p>
          <a:p>
            <a:r>
              <a:rPr lang="en-US" sz="2000" b="1" dirty="0"/>
              <a:t>Zone 4:</a:t>
            </a:r>
            <a:r>
              <a:rPr lang="en-US" sz="2000" dirty="0"/>
              <a:t> Areas outside of or adjacent to the packing area such as loading docks, warehouses, manure or compost piles, and livestock operations.</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51</a:t>
            </a:fld>
            <a:endParaRPr lang="en-US" dirty="0"/>
          </a:p>
        </p:txBody>
      </p:sp>
    </p:spTree>
    <p:extLst>
      <p:ext uri="{BB962C8B-B14F-4D97-AF65-F5344CB8AC3E}">
        <p14:creationId xmlns:p14="http://schemas.microsoft.com/office/powerpoint/2010/main" val="11123942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Transportation</a:t>
            </a:r>
          </a:p>
        </p:txBody>
      </p:sp>
      <p:sp>
        <p:nvSpPr>
          <p:cNvPr id="3" name="Content Placeholder 2"/>
          <p:cNvSpPr>
            <a:spLocks noGrp="1"/>
          </p:cNvSpPr>
          <p:nvPr>
            <p:ph idx="1"/>
          </p:nvPr>
        </p:nvSpPr>
        <p:spPr/>
        <p:txBody>
          <a:bodyPr>
            <a:normAutofit/>
          </a:bodyPr>
          <a:lstStyle/>
          <a:p>
            <a:r>
              <a:rPr lang="en-US" sz="2000" dirty="0"/>
              <a:t>Cleaned</a:t>
            </a:r>
          </a:p>
          <a:p>
            <a:r>
              <a:rPr lang="en-US" sz="2000" dirty="0"/>
              <a:t>Covered</a:t>
            </a:r>
          </a:p>
          <a:p>
            <a:r>
              <a:rPr lang="en-US" sz="2000" dirty="0"/>
              <a:t>Checked prior to load/unload</a:t>
            </a:r>
          </a:p>
          <a:p>
            <a:r>
              <a:rPr lang="en-US" sz="2000" dirty="0"/>
              <a:t>Temperature monitored</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52</a:t>
            </a:fld>
            <a:endParaRPr lang="en-US" dirty="0"/>
          </a:p>
        </p:txBody>
      </p:sp>
    </p:spTree>
    <p:extLst>
      <p:ext uri="{BB962C8B-B14F-4D97-AF65-F5344CB8AC3E}">
        <p14:creationId xmlns:p14="http://schemas.microsoft.com/office/powerpoint/2010/main" val="10318152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Traceability</a:t>
            </a:r>
          </a:p>
        </p:txBody>
      </p:sp>
      <p:sp>
        <p:nvSpPr>
          <p:cNvPr id="3" name="Content Placeholder 2"/>
          <p:cNvSpPr>
            <a:spLocks noGrp="1"/>
          </p:cNvSpPr>
          <p:nvPr>
            <p:ph idx="1"/>
          </p:nvPr>
        </p:nvSpPr>
        <p:spPr/>
        <p:txBody>
          <a:bodyPr>
            <a:normAutofit/>
          </a:bodyPr>
          <a:lstStyle/>
          <a:p>
            <a:r>
              <a:rPr lang="en-US" sz="2000" dirty="0"/>
              <a:t>Trace product one step, forward and backward</a:t>
            </a:r>
          </a:p>
          <a:p>
            <a:r>
              <a:rPr lang="en-US" sz="2000" dirty="0"/>
              <a:t>Date of harvest/pack date</a:t>
            </a:r>
          </a:p>
          <a:p>
            <a:r>
              <a:rPr lang="en-US" sz="2000" dirty="0"/>
              <a:t>Field identification </a:t>
            </a:r>
          </a:p>
          <a:p>
            <a:r>
              <a:rPr lang="en-US" sz="2000" dirty="0"/>
              <a:t>Worker identification</a:t>
            </a:r>
          </a:p>
          <a:p>
            <a:r>
              <a:rPr lang="en-US" sz="2000" dirty="0"/>
              <a:t>Maintain records</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53</a:t>
            </a:fld>
            <a:endParaRPr lang="en-US" dirty="0"/>
          </a:p>
        </p:txBody>
      </p:sp>
    </p:spTree>
    <p:extLst>
      <p:ext uri="{BB962C8B-B14F-4D97-AF65-F5344CB8AC3E}">
        <p14:creationId xmlns:p14="http://schemas.microsoft.com/office/powerpoint/2010/main" val="20034083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Growers are GAP audited</a:t>
            </a:r>
          </a:p>
        </p:txBody>
      </p:sp>
      <p:sp>
        <p:nvSpPr>
          <p:cNvPr id="3" name="Content Placeholder 2"/>
          <p:cNvSpPr>
            <a:spLocks noGrp="1"/>
          </p:cNvSpPr>
          <p:nvPr>
            <p:ph idx="1"/>
          </p:nvPr>
        </p:nvSpPr>
        <p:spPr/>
        <p:txBody>
          <a:bodyPr>
            <a:noAutofit/>
          </a:bodyPr>
          <a:lstStyle/>
          <a:p>
            <a:r>
              <a:rPr lang="en-US" sz="2000" dirty="0"/>
              <a:t>Required by some buyers</a:t>
            </a:r>
          </a:p>
          <a:p>
            <a:r>
              <a:rPr lang="en-US" sz="2000" dirty="0"/>
              <a:t>Enhances marketability</a:t>
            </a:r>
          </a:p>
          <a:p>
            <a:r>
              <a:rPr lang="en-US" sz="2000" dirty="0"/>
              <a:t>Good business practice</a:t>
            </a:r>
          </a:p>
          <a:p>
            <a:r>
              <a:rPr lang="en-US" sz="2000" dirty="0"/>
              <a:t>To verify GAPs</a:t>
            </a:r>
          </a:p>
          <a:p>
            <a:pPr lvl="1"/>
            <a:r>
              <a:rPr lang="en-US" sz="2000" dirty="0"/>
              <a:t>Ask if GAP audited</a:t>
            </a:r>
          </a:p>
          <a:p>
            <a:pPr lvl="1"/>
            <a:r>
              <a:rPr lang="en-US" sz="2000" dirty="0"/>
              <a:t>Grower self-audit</a:t>
            </a:r>
          </a:p>
          <a:p>
            <a:pPr lvl="1"/>
            <a:r>
              <a:rPr lang="en-US" sz="2000" dirty="0"/>
              <a:t>Visit farm, use checklists</a:t>
            </a:r>
          </a:p>
          <a:p>
            <a:pPr marL="0" indent="0">
              <a:buNone/>
            </a:pPr>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54</a:t>
            </a:fld>
            <a:endParaRPr lang="en-US" dirty="0"/>
          </a:p>
        </p:txBody>
      </p:sp>
    </p:spTree>
    <p:extLst>
      <p:ext uri="{BB962C8B-B14F-4D97-AF65-F5344CB8AC3E}">
        <p14:creationId xmlns:p14="http://schemas.microsoft.com/office/powerpoint/2010/main" val="16219088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GAP resources</a:t>
            </a:r>
          </a:p>
        </p:txBody>
      </p:sp>
      <p:sp>
        <p:nvSpPr>
          <p:cNvPr id="3" name="Content Placeholder 2"/>
          <p:cNvSpPr>
            <a:spLocks noGrp="1"/>
          </p:cNvSpPr>
          <p:nvPr>
            <p:ph idx="1"/>
          </p:nvPr>
        </p:nvSpPr>
        <p:spPr/>
        <p:txBody>
          <a:bodyPr>
            <a:normAutofit/>
          </a:bodyPr>
          <a:lstStyle/>
          <a:p>
            <a:pPr marL="169863" indent="0">
              <a:spcBef>
                <a:spcPts val="1200"/>
              </a:spcBef>
              <a:buSzPct val="80000"/>
              <a:buNone/>
            </a:pPr>
            <a:r>
              <a:rPr lang="en-US" sz="2000" b="1" dirty="0"/>
              <a:t>USDA GAP Audit Program  </a:t>
            </a:r>
            <a:r>
              <a:rPr lang="en-US" sz="2000" dirty="0">
                <a:hlinkClick r:id="rId2"/>
              </a:rPr>
              <a:t>http://www.ams.usda.gov/AMSv1.0/gapghp</a:t>
            </a:r>
            <a:endParaRPr lang="en-US" sz="2000" dirty="0"/>
          </a:p>
          <a:p>
            <a:pPr marL="169863" indent="0">
              <a:spcBef>
                <a:spcPts val="1200"/>
              </a:spcBef>
              <a:buSzPct val="80000"/>
              <a:buNone/>
            </a:pPr>
            <a:r>
              <a:rPr lang="en-US" sz="2000" b="1" dirty="0"/>
              <a:t>Iowa State University checklist for Retail Purchasing of Local Produce  </a:t>
            </a:r>
            <a:r>
              <a:rPr lang="en-US" sz="2000" dirty="0">
                <a:hlinkClick r:id="rId3"/>
              </a:rPr>
              <a:t>https://goo.gl/y3pZeG</a:t>
            </a:r>
            <a:endParaRPr lang="en-US" sz="2000" dirty="0"/>
          </a:p>
          <a:p>
            <a:pPr marL="169863" indent="0">
              <a:spcBef>
                <a:spcPts val="1200"/>
              </a:spcBef>
              <a:buSzPct val="80000"/>
              <a:buNone/>
            </a:pPr>
            <a:r>
              <a:rPr lang="en-US" sz="2000" b="1" dirty="0"/>
              <a:t>Penn State University </a:t>
            </a:r>
            <a:r>
              <a:rPr lang="en-US" sz="2000" dirty="0">
                <a:solidFill>
                  <a:srgbClr val="003300"/>
                </a:solidFill>
                <a:hlinkClick r:id="rId4"/>
              </a:rPr>
              <a:t>http://extension.psu.edu/food-safety/farm</a:t>
            </a:r>
            <a:endParaRPr lang="en-US" sz="2000" dirty="0">
              <a:solidFill>
                <a:srgbClr val="003300"/>
              </a:solidFill>
            </a:endParaRPr>
          </a:p>
          <a:p>
            <a:pPr marL="169863" indent="0">
              <a:spcBef>
                <a:spcPts val="1200"/>
              </a:spcBef>
              <a:buSzPct val="80000"/>
              <a:buNone/>
            </a:pPr>
            <a:r>
              <a:rPr lang="en-US" sz="2000" b="1" dirty="0">
                <a:solidFill>
                  <a:srgbClr val="003300"/>
                </a:solidFill>
              </a:rPr>
              <a:t>University of California Davis GAPS </a:t>
            </a:r>
            <a:r>
              <a:rPr lang="en-US" sz="2000" dirty="0">
                <a:solidFill>
                  <a:srgbClr val="003300"/>
                </a:solidFill>
                <a:hlinkClick r:id="rId5"/>
              </a:rPr>
              <a:t>http://ucfoodsafety.ucdavis.edu/Preharvest/</a:t>
            </a:r>
            <a:r>
              <a:rPr lang="en-US" sz="2000" dirty="0">
                <a:solidFill>
                  <a:srgbClr val="003300"/>
                </a:solidFill>
              </a:rPr>
              <a:t> </a:t>
            </a:r>
          </a:p>
          <a:p>
            <a:pPr marL="169863" indent="0">
              <a:spcBef>
                <a:spcPts val="1200"/>
              </a:spcBef>
              <a:buSzPct val="80000"/>
              <a:buNone/>
            </a:pPr>
            <a:r>
              <a:rPr lang="en-US" sz="2000" b="1" dirty="0"/>
              <a:t>Good Agricultural Practices (GAP) &amp; Good Handling Practices (GHP)</a:t>
            </a:r>
          </a:p>
          <a:p>
            <a:pPr marL="569913" lvl="1" indent="0">
              <a:spcBef>
                <a:spcPts val="1200"/>
              </a:spcBef>
              <a:buNone/>
            </a:pPr>
            <a:r>
              <a:rPr lang="en-US" sz="2000" dirty="0">
                <a:hlinkClick r:id="rId6"/>
              </a:rPr>
              <a:t>https://www.ams.usda.gov/services/auditing/gap-ghp</a:t>
            </a:r>
            <a:endParaRPr lang="en-US" sz="2000" dirty="0"/>
          </a:p>
          <a:p>
            <a:pPr marL="227013" indent="0">
              <a:spcBef>
                <a:spcPts val="1200"/>
              </a:spcBef>
              <a:buSzPct val="80000"/>
              <a:buNone/>
            </a:pPr>
            <a:r>
              <a:rPr lang="en-US" sz="2000" b="1" dirty="0"/>
              <a:t>USDA Aligns Good Agricultural Practices Audits with FDA Food Safety Rule, Alignment Advances Food Safety Practices, Streamlines Regulatory Requirements </a:t>
            </a:r>
            <a:r>
              <a:rPr lang="en-US" sz="2000" dirty="0">
                <a:hlinkClick r:id="rId7"/>
              </a:rPr>
              <a:t>https://goo.gl/ahh5zQ</a:t>
            </a:r>
            <a:r>
              <a:rPr lang="en-US" sz="2000" dirty="0"/>
              <a:t> </a:t>
            </a:r>
          </a:p>
          <a:p>
            <a:pPr marL="227013" indent="0">
              <a:spcBef>
                <a:spcPts val="1200"/>
              </a:spcBef>
              <a:buSzPct val="80000"/>
              <a:buNone/>
            </a:pPr>
            <a:r>
              <a:rPr lang="en-US" sz="2000" b="1" dirty="0"/>
              <a:t>Auburn researchers find food safety gaps at ‘local’ farms </a:t>
            </a:r>
            <a:r>
              <a:rPr lang="en-US" sz="2000" dirty="0">
                <a:hlinkClick r:id="rId8"/>
              </a:rPr>
              <a:t>https://goo.gl/XnsAho</a:t>
            </a:r>
            <a:r>
              <a:rPr lang="en-US" sz="2000" dirty="0"/>
              <a:t> </a:t>
            </a:r>
          </a:p>
          <a:p>
            <a:pPr>
              <a:spcBef>
                <a:spcPts val="1200"/>
              </a:spcBef>
            </a:pPr>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55</a:t>
            </a:fld>
            <a:endParaRPr lang="en-US" dirty="0"/>
          </a:p>
        </p:txBody>
      </p:sp>
    </p:spTree>
    <p:extLst>
      <p:ext uri="{BB962C8B-B14F-4D97-AF65-F5344CB8AC3E}">
        <p14:creationId xmlns:p14="http://schemas.microsoft.com/office/powerpoint/2010/main" val="24148604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GAP/GHP challenges</a:t>
            </a:r>
          </a:p>
        </p:txBody>
      </p:sp>
      <p:sp>
        <p:nvSpPr>
          <p:cNvPr id="3" name="Content Placeholder 2"/>
          <p:cNvSpPr>
            <a:spLocks noGrp="1"/>
          </p:cNvSpPr>
          <p:nvPr>
            <p:ph idx="1"/>
          </p:nvPr>
        </p:nvSpPr>
        <p:spPr/>
        <p:txBody>
          <a:bodyPr>
            <a:normAutofit/>
          </a:bodyPr>
          <a:lstStyle/>
          <a:p>
            <a:pPr marL="0" indent="0">
              <a:buNone/>
            </a:pPr>
            <a:r>
              <a:rPr lang="en-US" sz="2000" dirty="0"/>
              <a:t>The focus of GAPs and GHPs is on fresh produce</a:t>
            </a:r>
          </a:p>
          <a:p>
            <a:r>
              <a:rPr lang="en-US" sz="2000" dirty="0"/>
              <a:t>Produce is food often consumed raw or minimally processed</a:t>
            </a:r>
          </a:p>
          <a:p>
            <a:r>
              <a:rPr lang="en-US" sz="2000" dirty="0"/>
              <a:t>The detection of pathogens prior to sale is very difficult</a:t>
            </a:r>
          </a:p>
          <a:p>
            <a:r>
              <a:rPr lang="en-US" sz="2000" dirty="0"/>
              <a:t>Sanitizing contaminated produce is very difficult</a:t>
            </a:r>
          </a:p>
          <a:p>
            <a:endParaRPr lang="en-US" sz="2000" dirty="0"/>
          </a:p>
          <a:p>
            <a:pPr marL="0" indent="0">
              <a:buNone/>
            </a:pPr>
            <a:r>
              <a:rPr lang="en-US" sz="2000" dirty="0"/>
              <a:t>Product benefits</a:t>
            </a:r>
          </a:p>
          <a:p>
            <a:r>
              <a:rPr lang="en-US" sz="2000" dirty="0"/>
              <a:t>Benefits of consuming fresh produce far outweigh the risks</a:t>
            </a:r>
          </a:p>
          <a:p>
            <a:r>
              <a:rPr lang="en-US" sz="2000" dirty="0"/>
              <a:t>Food safety risks can be minimized</a:t>
            </a:r>
          </a:p>
          <a:p>
            <a:endParaRPr lang="en-US" sz="2000" b="1"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56</a:t>
            </a:fld>
            <a:endParaRPr lang="en-US" dirty="0"/>
          </a:p>
        </p:txBody>
      </p:sp>
    </p:spTree>
    <p:extLst>
      <p:ext uri="{BB962C8B-B14F-4D97-AF65-F5344CB8AC3E}">
        <p14:creationId xmlns:p14="http://schemas.microsoft.com/office/powerpoint/2010/main" val="8791714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importance of GAP/GHP training to ensure food safety</a:t>
            </a:r>
          </a:p>
        </p:txBody>
      </p:sp>
      <p:sp>
        <p:nvSpPr>
          <p:cNvPr id="3" name="Content Placeholder 2"/>
          <p:cNvSpPr>
            <a:spLocks noGrp="1"/>
          </p:cNvSpPr>
          <p:nvPr>
            <p:ph idx="1"/>
          </p:nvPr>
        </p:nvSpPr>
        <p:spPr/>
        <p:txBody>
          <a:bodyPr>
            <a:normAutofit/>
          </a:bodyPr>
          <a:lstStyle/>
          <a:p>
            <a:r>
              <a:rPr lang="en-US" sz="2000" dirty="0"/>
              <a:t>Prevention of contamination is the single most important control factor to enhance food safety. </a:t>
            </a:r>
          </a:p>
          <a:p>
            <a:r>
              <a:rPr lang="en-US" sz="2000" dirty="0"/>
              <a:t> The key to preventing contamination is education.</a:t>
            </a:r>
          </a:p>
          <a:p>
            <a:r>
              <a:rPr lang="en-US" sz="2000" dirty="0"/>
              <a:t>It is not a one-size-fits-all | Washing does not solve the problem for some commodities that cannot be washed</a:t>
            </a:r>
          </a:p>
          <a:p>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57</a:t>
            </a:fld>
            <a:endParaRPr lang="en-US" dirty="0"/>
          </a:p>
        </p:txBody>
      </p:sp>
    </p:spTree>
    <p:extLst>
      <p:ext uri="{BB962C8B-B14F-4D97-AF65-F5344CB8AC3E}">
        <p14:creationId xmlns:p14="http://schemas.microsoft.com/office/powerpoint/2010/main" val="28257320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68621-933F-4649-B6FE-0850C7FF831D}"/>
              </a:ext>
            </a:extLst>
          </p:cNvPr>
          <p:cNvSpPr>
            <a:spLocks noGrp="1"/>
          </p:cNvSpPr>
          <p:nvPr>
            <p:ph type="title"/>
          </p:nvPr>
        </p:nvSpPr>
        <p:spPr/>
        <p:txBody>
          <a:bodyPr/>
          <a:lstStyle/>
          <a:p>
            <a:r>
              <a:rPr lang="en-US" dirty="0"/>
              <a:t>Discussion 2</a:t>
            </a:r>
          </a:p>
        </p:txBody>
      </p:sp>
      <p:sp>
        <p:nvSpPr>
          <p:cNvPr id="3" name="Content Placeholder 2">
            <a:extLst>
              <a:ext uri="{FF2B5EF4-FFF2-40B4-BE49-F238E27FC236}">
                <a16:creationId xmlns:a16="http://schemas.microsoft.com/office/drawing/2014/main" id="{FED85AF7-B76B-4167-9D35-ABF815617C83}"/>
              </a:ext>
            </a:extLst>
          </p:cNvPr>
          <p:cNvSpPr>
            <a:spLocks noGrp="1"/>
          </p:cNvSpPr>
          <p:nvPr>
            <p:ph idx="1"/>
          </p:nvPr>
        </p:nvSpPr>
        <p:spPr/>
        <p:txBody>
          <a:bodyPr>
            <a:normAutofit lnSpcReduction="10000"/>
          </a:bodyPr>
          <a:lstStyle/>
          <a:p>
            <a:pPr marL="0" indent="0">
              <a:buNone/>
            </a:pPr>
            <a:r>
              <a:rPr lang="en-US" sz="2000" b="1" dirty="0"/>
              <a:t>Due by midnight EST on September 12, 2021:</a:t>
            </a:r>
          </a:p>
          <a:p>
            <a:r>
              <a:rPr lang="en-US" sz="2000" dirty="0"/>
              <a:t>Please read “The Jungle” by Upton Sinclair (1906) available as: </a:t>
            </a:r>
          </a:p>
          <a:p>
            <a:pPr lvl="1"/>
            <a:r>
              <a:rPr lang="en-US" sz="2000" dirty="0"/>
              <a:t>a free eBook via Project Gutenberg at: </a:t>
            </a:r>
            <a:r>
              <a:rPr lang="en-US" sz="2000" dirty="0">
                <a:hlinkClick r:id="rId2"/>
              </a:rPr>
              <a:t>goo.gl/rKZ5hd</a:t>
            </a:r>
            <a:r>
              <a:rPr lang="en-US" sz="2000" dirty="0"/>
              <a:t>  </a:t>
            </a:r>
          </a:p>
          <a:p>
            <a:pPr lvl="1"/>
            <a:r>
              <a:rPr lang="en-US" sz="2000" dirty="0">
                <a:solidFill>
                  <a:srgbClr val="000000"/>
                </a:solidFill>
                <a:effectLst/>
                <a:ea typeface="Calibri" panose="020F0502020204030204" pitchFamily="34" charset="0"/>
              </a:rPr>
              <a:t>a free audio book via LibriVox at: </a:t>
            </a:r>
            <a:r>
              <a:rPr lang="en-US" sz="2000" dirty="0">
                <a:solidFill>
                  <a:srgbClr val="000000"/>
                </a:solidFill>
                <a:effectLst/>
                <a:ea typeface="Calibri" panose="020F0502020204030204" pitchFamily="34" charset="0"/>
                <a:hlinkClick r:id="rId3"/>
              </a:rPr>
              <a:t>https://bit.ly/3ju7uet</a:t>
            </a:r>
            <a:r>
              <a:rPr lang="en-US" sz="2000" dirty="0">
                <a:solidFill>
                  <a:srgbClr val="000000"/>
                </a:solidFill>
                <a:effectLst/>
                <a:ea typeface="Calibri" panose="020F0502020204030204" pitchFamily="34" charset="0"/>
              </a:rPr>
              <a:t> </a:t>
            </a:r>
          </a:p>
          <a:p>
            <a:pPr marR="0">
              <a:lnSpc>
                <a:spcPct val="107000"/>
              </a:lnSpc>
              <a:spcBef>
                <a:spcPts val="0"/>
              </a:spcBef>
              <a:spcAft>
                <a:spcPts val="0"/>
              </a:spcAft>
            </a:pPr>
            <a:endParaRPr lang="en-US" sz="2000" dirty="0"/>
          </a:p>
          <a:p>
            <a:pPr marL="0" marR="0" indent="0">
              <a:lnSpc>
                <a:spcPct val="107000"/>
              </a:lnSpc>
              <a:spcBef>
                <a:spcPts val="0"/>
              </a:spcBef>
              <a:spcAft>
                <a:spcPts val="0"/>
              </a:spcAft>
              <a:buNone/>
            </a:pPr>
            <a:r>
              <a:rPr lang="en-US" sz="2000" dirty="0"/>
              <a:t>Discussion in 250-300 words:</a:t>
            </a:r>
          </a:p>
          <a:p>
            <a:pPr marR="0">
              <a:lnSpc>
                <a:spcPct val="107000"/>
              </a:lnSpc>
              <a:spcBef>
                <a:spcPts val="0"/>
              </a:spcBef>
              <a:spcAft>
                <a:spcPts val="0"/>
              </a:spcAft>
            </a:pPr>
            <a:r>
              <a:rPr lang="en-US" sz="2000" dirty="0"/>
              <a:t>Do you see a parallel to The Jungle in today's food production environment?</a:t>
            </a:r>
          </a:p>
          <a:p>
            <a:pPr marR="0">
              <a:lnSpc>
                <a:spcPct val="107000"/>
              </a:lnSpc>
              <a:spcBef>
                <a:spcPts val="0"/>
              </a:spcBef>
              <a:spcAft>
                <a:spcPts val="0"/>
              </a:spcAft>
            </a:pPr>
            <a:r>
              <a:rPr lang="en-US" sz="2000" dirty="0"/>
              <a:t>If yes, explain why. Use specific examples from the text or from your readings elsewhere to substantiate your stance. Remember to include citations.</a:t>
            </a:r>
          </a:p>
          <a:p>
            <a:pPr marR="0">
              <a:lnSpc>
                <a:spcPct val="107000"/>
              </a:lnSpc>
              <a:spcBef>
                <a:spcPts val="0"/>
              </a:spcBef>
              <a:spcAft>
                <a:spcPts val="0"/>
              </a:spcAft>
            </a:pPr>
            <a:r>
              <a:rPr lang="en-US" sz="2000" dirty="0"/>
              <a:t>If you do not believe there are parallels, substantiate your position meaningfully with citations.</a:t>
            </a:r>
          </a:p>
          <a:p>
            <a:pPr marR="0">
              <a:lnSpc>
                <a:spcPct val="107000"/>
              </a:lnSpc>
              <a:spcBef>
                <a:spcPts val="0"/>
              </a:spcBef>
              <a:spcAft>
                <a:spcPts val="0"/>
              </a:spcAft>
            </a:pPr>
            <a:r>
              <a:rPr lang="en-US" sz="2000" dirty="0"/>
              <a:t>Be sure to first declare your position on this matter. Then, explain clearly with substantiation and relevant citation. Use paragraphs and bullet points to separate different points and make your note easier to read and understand. Citations are not part of the total word count.</a:t>
            </a:r>
          </a:p>
          <a:p>
            <a:endParaRPr lang="en-US" dirty="0"/>
          </a:p>
        </p:txBody>
      </p:sp>
      <p:sp>
        <p:nvSpPr>
          <p:cNvPr id="4" name="Footer Placeholder 3">
            <a:extLst>
              <a:ext uri="{FF2B5EF4-FFF2-40B4-BE49-F238E27FC236}">
                <a16:creationId xmlns:a16="http://schemas.microsoft.com/office/drawing/2014/main" id="{1062352C-9329-431F-8639-DCE0C4A80985}"/>
              </a:ext>
            </a:extLst>
          </p:cNvPr>
          <p:cNvSpPr>
            <a:spLocks noGrp="1"/>
          </p:cNvSpPr>
          <p:nvPr>
            <p:ph type="ftr" sz="quarter" idx="11"/>
          </p:nvPr>
        </p:nvSpPr>
        <p:spPr/>
        <p:txBody>
          <a:bodyPr/>
          <a:lstStyle/>
          <a:p>
            <a:r>
              <a:rPr lang="en-US" dirty="0"/>
              <a:t>Regulation of Good Food Production Practices AS.410.686.81</a:t>
            </a:r>
          </a:p>
        </p:txBody>
      </p:sp>
      <p:sp>
        <p:nvSpPr>
          <p:cNvPr id="5" name="Slide Number Placeholder 4">
            <a:extLst>
              <a:ext uri="{FF2B5EF4-FFF2-40B4-BE49-F238E27FC236}">
                <a16:creationId xmlns:a16="http://schemas.microsoft.com/office/drawing/2014/main" id="{6FD7DDBF-F042-4F00-BD49-D91D2514541B}"/>
              </a:ext>
            </a:extLst>
          </p:cNvPr>
          <p:cNvSpPr>
            <a:spLocks noGrp="1"/>
          </p:cNvSpPr>
          <p:nvPr>
            <p:ph type="sldNum" sz="quarter" idx="12"/>
          </p:nvPr>
        </p:nvSpPr>
        <p:spPr/>
        <p:txBody>
          <a:bodyPr/>
          <a:lstStyle/>
          <a:p>
            <a:fld id="{436935C9-5A83-4E04-8E24-14AC6EB5C5FB}" type="slidenum">
              <a:rPr lang="en-US" smtClean="0"/>
              <a:t>58</a:t>
            </a:fld>
            <a:endParaRPr lang="en-US" dirty="0"/>
          </a:p>
        </p:txBody>
      </p:sp>
    </p:spTree>
    <p:extLst>
      <p:ext uri="{BB962C8B-B14F-4D97-AF65-F5344CB8AC3E}">
        <p14:creationId xmlns:p14="http://schemas.microsoft.com/office/powerpoint/2010/main" val="16168877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Assignment 1: </a:t>
            </a:r>
            <a:r>
              <a:rPr lang="en-US" sz="3600" b="1" dirty="0"/>
              <a:t>A critical review of a documentary</a:t>
            </a:r>
            <a:r>
              <a:rPr lang="en-US" dirty="0"/>
              <a:t> </a:t>
            </a:r>
          </a:p>
        </p:txBody>
      </p:sp>
      <p:sp>
        <p:nvSpPr>
          <p:cNvPr id="3" name="Content Placeholder 2"/>
          <p:cNvSpPr>
            <a:spLocks noGrp="1"/>
          </p:cNvSpPr>
          <p:nvPr>
            <p:ph idx="1"/>
          </p:nvPr>
        </p:nvSpPr>
        <p:spPr/>
        <p:txBody>
          <a:bodyPr>
            <a:noAutofit/>
          </a:bodyPr>
          <a:lstStyle/>
          <a:p>
            <a:pPr marL="0" indent="0">
              <a:spcBef>
                <a:spcPts val="1200"/>
              </a:spcBef>
              <a:buNone/>
            </a:pPr>
            <a:r>
              <a:rPr lang="en-US" sz="2000" b="1" dirty="0"/>
              <a:t>Due by midnight EST on September 26, 2021:</a:t>
            </a:r>
          </a:p>
          <a:p>
            <a:pPr>
              <a:spcBef>
                <a:spcPts val="1200"/>
              </a:spcBef>
            </a:pPr>
            <a:r>
              <a:rPr lang="en-US" sz="2000" dirty="0"/>
              <a:t>Watch the documentary </a:t>
            </a:r>
            <a:r>
              <a:rPr lang="en-US" sz="2000" b="1" i="1" dirty="0"/>
              <a:t>Food Inc. </a:t>
            </a:r>
            <a:r>
              <a:rPr lang="en-US" sz="2000" dirty="0"/>
              <a:t>The movie may be found free online at: </a:t>
            </a:r>
            <a:r>
              <a:rPr lang="en-US" sz="2000" dirty="0">
                <a:hlinkClick r:id="rId2"/>
              </a:rPr>
              <a:t>https://vimeo.com/31813990</a:t>
            </a:r>
            <a:endParaRPr lang="en-US" sz="2000" dirty="0"/>
          </a:p>
          <a:p>
            <a:pPr>
              <a:spcBef>
                <a:spcPts val="1200"/>
              </a:spcBef>
            </a:pPr>
            <a:r>
              <a:rPr lang="en-US" sz="2000" i="1" dirty="0"/>
              <a:t>Although the documentary is more than a decade old, its narrative continues to be relevant in conversations happening currently about food production practices in the United states.</a:t>
            </a:r>
          </a:p>
          <a:p>
            <a:pPr>
              <a:spcBef>
                <a:spcPts val="1200"/>
              </a:spcBef>
            </a:pPr>
            <a:r>
              <a:rPr lang="en-US" sz="2000" dirty="0"/>
              <a:t>Write a critical review of the documentary in 250-300 words. Point out at least 5 blatant GMP or GAP/GHP errors in the documentary. </a:t>
            </a:r>
          </a:p>
          <a:p>
            <a:pPr>
              <a:spcBef>
                <a:spcPts val="1200"/>
              </a:spcBef>
            </a:pPr>
            <a:r>
              <a:rPr lang="en-US" sz="2000" dirty="0"/>
              <a:t>Ensure your submission has a clear bullet point list of the 5 or more GMP or GAP / GHP violations that you observed along with a sentence or two to explain. Substantiate with proper citation. Post in Assignment 1 in Module 2 Discussions </a:t>
            </a:r>
          </a:p>
          <a:p>
            <a:pPr>
              <a:spcBef>
                <a:spcPts val="1200"/>
              </a:spcBef>
            </a:pPr>
            <a:r>
              <a:rPr lang="en-US" sz="2000" dirty="0"/>
              <a:t>Be sure to review your fellow classmates’ posts with meaningful comments and suggestions.</a:t>
            </a:r>
          </a:p>
          <a:p>
            <a:pPr>
              <a:spcBef>
                <a:spcPts val="1200"/>
              </a:spcBef>
            </a:pPr>
            <a:endParaRPr lang="en-US" sz="2000" dirty="0"/>
          </a:p>
          <a:p>
            <a:pPr>
              <a:spcBef>
                <a:spcPts val="1200"/>
              </a:spcBef>
            </a:pPr>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59</a:t>
            </a:fld>
            <a:endParaRPr lang="en-US" dirty="0"/>
          </a:p>
        </p:txBody>
      </p:sp>
    </p:spTree>
    <p:extLst>
      <p:ext uri="{BB962C8B-B14F-4D97-AF65-F5344CB8AC3E}">
        <p14:creationId xmlns:p14="http://schemas.microsoft.com/office/powerpoint/2010/main" val="2772394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Prerequisite programs</a:t>
            </a:r>
          </a:p>
        </p:txBody>
      </p:sp>
      <p:sp>
        <p:nvSpPr>
          <p:cNvPr id="3" name="Content Placeholder 2"/>
          <p:cNvSpPr>
            <a:spLocks noGrp="1"/>
          </p:cNvSpPr>
          <p:nvPr>
            <p:ph idx="1"/>
          </p:nvPr>
        </p:nvSpPr>
        <p:spPr/>
        <p:txBody>
          <a:bodyPr>
            <a:normAutofit fontScale="85000" lnSpcReduction="10000"/>
          </a:bodyPr>
          <a:lstStyle/>
          <a:p>
            <a:r>
              <a:rPr lang="en-US" dirty="0"/>
              <a:t>Prerequisite programs provide the basic environmental and operating conditions that are necessary to support the Food Safety Plan.</a:t>
            </a:r>
          </a:p>
          <a:p>
            <a:r>
              <a:rPr lang="en-US" dirty="0"/>
              <a:t>In some cases these programs are part of the Food Safety Plan. </a:t>
            </a:r>
          </a:p>
          <a:p>
            <a:r>
              <a:rPr lang="en-US" dirty="0"/>
              <a:t>Many of these programs are required by regulation (e.g., GMPs).</a:t>
            </a:r>
          </a:p>
          <a:p>
            <a:r>
              <a:rPr lang="en-US" dirty="0"/>
              <a:t>The specific prerequisite programs required may vary depending on the type of food produced and the facility where it is processed or held. </a:t>
            </a:r>
          </a:p>
          <a:p>
            <a:r>
              <a:rPr lang="en-US" dirty="0"/>
              <a:t>The terms prerequisite program, GMP, cGMP (“c” stands for current), “good hygienic practice” and “sanitation standard operating procedures” are often used interchangeably. </a:t>
            </a:r>
          </a:p>
          <a:p>
            <a:r>
              <a:rPr lang="en-US" dirty="0"/>
              <a:t>The important thing to remember is that these are foundational programs included in an overall food safety system. </a:t>
            </a:r>
          </a:p>
          <a:p>
            <a:r>
              <a:rPr lang="en-US" dirty="0"/>
              <a:t>Without these programs, the Food Safety Plan may not successfully prevent food safety issues.</a:t>
            </a:r>
          </a:p>
          <a:p>
            <a:r>
              <a:rPr lang="en-US" dirty="0"/>
              <a:t>Remember that the Food Safety Plan focuses on what matters most to ensure the safety of the food being produced.</a:t>
            </a:r>
            <a:endParaRPr lang="en-US" b="1" dirty="0"/>
          </a:p>
          <a:p>
            <a:endParaRPr lang="en-US"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6</a:t>
            </a:fld>
            <a:endParaRPr lang="en-US" dirty="0"/>
          </a:p>
        </p:txBody>
      </p:sp>
    </p:spTree>
    <p:extLst>
      <p:ext uri="{BB962C8B-B14F-4D97-AF65-F5344CB8AC3E}">
        <p14:creationId xmlns:p14="http://schemas.microsoft.com/office/powerpoint/2010/main" val="35736756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Checklist</a:t>
            </a:r>
          </a:p>
        </p:txBody>
      </p:sp>
      <p:sp>
        <p:nvSpPr>
          <p:cNvPr id="3" name="Content Placeholder 2"/>
          <p:cNvSpPr>
            <a:spLocks noGrp="1"/>
          </p:cNvSpPr>
          <p:nvPr>
            <p:ph idx="1"/>
          </p:nvPr>
        </p:nvSpPr>
        <p:spPr/>
        <p:txBody>
          <a:bodyPr>
            <a:noAutofit/>
          </a:bodyPr>
          <a:lstStyle/>
          <a:p>
            <a:pPr marL="0" indent="0">
              <a:spcBef>
                <a:spcPts val="1200"/>
              </a:spcBef>
              <a:buNone/>
            </a:pPr>
            <a:r>
              <a:rPr lang="en-US" sz="2000" b="1" dirty="0"/>
              <a:t>Reading</a:t>
            </a:r>
          </a:p>
          <a:p>
            <a:pPr>
              <a:spcBef>
                <a:spcPts val="0"/>
              </a:spcBef>
            </a:pPr>
            <a:r>
              <a:rPr lang="en-US" sz="2000" dirty="0"/>
              <a:t>Review lecture notes</a:t>
            </a:r>
          </a:p>
          <a:p>
            <a:pPr>
              <a:spcBef>
                <a:spcPts val="0"/>
              </a:spcBef>
            </a:pPr>
            <a:r>
              <a:rPr lang="en-US" sz="2000" dirty="0"/>
              <a:t>Review FDA GMPs: </a:t>
            </a:r>
            <a:r>
              <a:rPr lang="en-US" sz="2000" dirty="0">
                <a:hlinkClick r:id="rId2"/>
              </a:rPr>
              <a:t>http://goo.gl/KTpnQ3</a:t>
            </a:r>
            <a:r>
              <a:rPr lang="en-US" sz="2000" dirty="0"/>
              <a:t>  </a:t>
            </a:r>
          </a:p>
          <a:p>
            <a:pPr>
              <a:spcBef>
                <a:spcPts val="0"/>
              </a:spcBef>
            </a:pPr>
            <a:r>
              <a:rPr lang="en-US" sz="2000" dirty="0"/>
              <a:t>Review USDA GAPs and GHPs: </a:t>
            </a:r>
            <a:r>
              <a:rPr lang="en-US" sz="2000" dirty="0">
                <a:hlinkClick r:id="rId3"/>
              </a:rPr>
              <a:t>http://goo.gl/lV4Nbq</a:t>
            </a:r>
            <a:endParaRPr lang="en-US" sz="2000" dirty="0"/>
          </a:p>
          <a:p>
            <a:pPr marL="0" indent="0">
              <a:spcBef>
                <a:spcPts val="1200"/>
              </a:spcBef>
              <a:buNone/>
            </a:pPr>
            <a:r>
              <a:rPr lang="en-US" sz="2000" b="1" dirty="0"/>
              <a:t>Virtual session:</a:t>
            </a:r>
          </a:p>
          <a:p>
            <a:pPr marL="0" indent="0">
              <a:spcBef>
                <a:spcPts val="1200"/>
              </a:spcBef>
              <a:buNone/>
            </a:pPr>
            <a:r>
              <a:rPr lang="en-US" sz="2000" dirty="0">
                <a:ea typeface="Calibri" panose="020F0502020204030204" pitchFamily="34" charset="0"/>
                <a:cs typeface="Times New Roman" panose="02020603050405020304" pitchFamily="18" charset="0"/>
              </a:rPr>
              <a:t>7 pm CST on September 7, 2021 : </a:t>
            </a:r>
            <a:r>
              <a:rPr lang="en-US" sz="2000" dirty="0">
                <a:effectLst/>
                <a:ea typeface="Calibri" panose="020F0502020204030204" pitchFamily="34" charset="0"/>
                <a:cs typeface="Times New Roman" panose="02020603050405020304" pitchFamily="18" charset="0"/>
              </a:rPr>
              <a:t> </a:t>
            </a:r>
            <a:r>
              <a:rPr lang="en-US" sz="2000" u="sng" dirty="0">
                <a:solidFill>
                  <a:srgbClr val="0563C1"/>
                </a:solidFill>
                <a:effectLst/>
                <a:ea typeface="Calibri" panose="020F0502020204030204" pitchFamily="34" charset="0"/>
                <a:cs typeface="Times New Roman" panose="02020603050405020304" pitchFamily="18" charset="0"/>
                <a:hlinkClick r:id="rId4"/>
              </a:rPr>
              <a:t>https://zoom.us/j/93663364141</a:t>
            </a:r>
            <a:r>
              <a:rPr lang="en-US" sz="2000" u="sng" dirty="0">
                <a:solidFill>
                  <a:srgbClr val="0563C1"/>
                </a:solidFill>
                <a:effectLst/>
                <a:ea typeface="Calibri" panose="020F0502020204030204" pitchFamily="34" charset="0"/>
                <a:cs typeface="Times New Roman" panose="02020603050405020304" pitchFamily="18" charset="0"/>
              </a:rPr>
              <a:t> </a:t>
            </a:r>
            <a:r>
              <a:rPr lang="en-US" sz="2000" dirty="0">
                <a:ea typeface="Calibri" panose="020F0502020204030204" pitchFamily="34" charset="0"/>
                <a:cs typeface="Times New Roman" panose="02020603050405020304" pitchFamily="18" charset="0"/>
              </a:rPr>
              <a:t> | </a:t>
            </a:r>
            <a:r>
              <a:rPr lang="en-US" sz="2000" dirty="0">
                <a:effectLst/>
                <a:ea typeface="Calibri" panose="020F0502020204030204" pitchFamily="34" charset="0"/>
                <a:cs typeface="Times New Roman" panose="02020603050405020304" pitchFamily="18" charset="0"/>
              </a:rPr>
              <a:t>Meeting ID: 936 6336 4141</a:t>
            </a:r>
            <a:endParaRPr lang="en-US" sz="2000" b="1" dirty="0"/>
          </a:p>
          <a:p>
            <a:pPr marL="0" indent="0">
              <a:spcBef>
                <a:spcPts val="1200"/>
              </a:spcBef>
              <a:buNone/>
            </a:pPr>
            <a:r>
              <a:rPr lang="en-US" sz="2000" b="1" dirty="0"/>
              <a:t>Discussion 2</a:t>
            </a:r>
          </a:p>
          <a:p>
            <a:pPr marL="0" indent="0">
              <a:spcBef>
                <a:spcPts val="1200"/>
              </a:spcBef>
              <a:buNone/>
            </a:pPr>
            <a:r>
              <a:rPr lang="en-US" sz="2000" dirty="0"/>
              <a:t>Do you see parallels to The Jungle in the food manufacturing sector today? </a:t>
            </a:r>
            <a:r>
              <a:rPr lang="en-US" sz="2000" b="1" i="1" dirty="0"/>
              <a:t>Due midnight EST on September 12, 2021.</a:t>
            </a:r>
          </a:p>
          <a:p>
            <a:pPr marL="0" indent="0">
              <a:spcBef>
                <a:spcPts val="1200"/>
              </a:spcBef>
              <a:buNone/>
            </a:pPr>
            <a:r>
              <a:rPr lang="en-US" sz="2000" b="1" dirty="0"/>
              <a:t>Assignment 1</a:t>
            </a:r>
          </a:p>
          <a:p>
            <a:pPr marL="0" indent="0">
              <a:spcBef>
                <a:spcPts val="1200"/>
              </a:spcBef>
              <a:buNone/>
            </a:pPr>
            <a:r>
              <a:rPr lang="en-US" sz="2000" dirty="0"/>
              <a:t>A critical review of the documentary </a:t>
            </a:r>
            <a:r>
              <a:rPr lang="en-US" sz="2000" b="1" i="1" dirty="0"/>
              <a:t>Food Inc. Due midnight EST on September 26, 2021.</a:t>
            </a:r>
            <a:endParaRPr lang="en-US" sz="2000" dirty="0"/>
          </a:p>
          <a:p>
            <a:pPr>
              <a:spcBef>
                <a:spcPts val="1200"/>
              </a:spcBef>
            </a:pPr>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60</a:t>
            </a:fld>
            <a:endParaRPr lang="en-US" dirty="0"/>
          </a:p>
        </p:txBody>
      </p:sp>
    </p:spTree>
    <p:extLst>
      <p:ext uri="{BB962C8B-B14F-4D97-AF65-F5344CB8AC3E}">
        <p14:creationId xmlns:p14="http://schemas.microsoft.com/office/powerpoint/2010/main" val="3160065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GMPs were developed</a:t>
            </a:r>
            <a:endParaRPr lang="en-US" sz="2000" dirty="0"/>
          </a:p>
        </p:txBody>
      </p:sp>
      <p:sp>
        <p:nvSpPr>
          <p:cNvPr id="3" name="Content Placeholder 2"/>
          <p:cNvSpPr>
            <a:spLocks noGrp="1"/>
          </p:cNvSpPr>
          <p:nvPr>
            <p:ph idx="1"/>
          </p:nvPr>
        </p:nvSpPr>
        <p:spPr/>
        <p:txBody>
          <a:bodyPr>
            <a:normAutofit fontScale="92500" lnSpcReduction="10000"/>
          </a:bodyPr>
          <a:lstStyle/>
          <a:p>
            <a:pPr>
              <a:spcBef>
                <a:spcPts val="1200"/>
              </a:spcBef>
            </a:pPr>
            <a:r>
              <a:rPr lang="en-US" sz="2000" dirty="0"/>
              <a:t>The GMP regulations were finalized in April, 1969, published as 21 CFR 128, then recodified and published as 21 CFR 110 in 1977.</a:t>
            </a:r>
          </a:p>
          <a:p>
            <a:pPr>
              <a:spcBef>
                <a:spcPts val="1200"/>
              </a:spcBef>
            </a:pPr>
            <a:r>
              <a:rPr lang="en-US" sz="2000" dirty="0"/>
              <a:t>The published GMP regulations were broad and did not specify what exactly a facility must do to comply. The ambiguity created enforcement problems for the FDA and the FDA tried to develop industry-specific GMPs.  </a:t>
            </a:r>
          </a:p>
          <a:p>
            <a:pPr>
              <a:spcBef>
                <a:spcPts val="1200"/>
              </a:spcBef>
            </a:pPr>
            <a:r>
              <a:rPr lang="en-US" sz="2000" dirty="0"/>
              <a:t>In the late 1970s, FDA began to revise the umbrella GMPs instead of adopting industry-specific GMPs. These revisions were finalized and published in 1986 in 21 CFR 110. </a:t>
            </a:r>
          </a:p>
          <a:p>
            <a:pPr>
              <a:spcBef>
                <a:spcPts val="1200"/>
              </a:spcBef>
            </a:pPr>
            <a:r>
              <a:rPr lang="en-US" sz="2000" dirty="0"/>
              <a:t>Specific GMPs were also published in 21 CFR Parts 100—169 for:</a:t>
            </a:r>
          </a:p>
          <a:p>
            <a:pPr lvl="1">
              <a:spcBef>
                <a:spcPts val="1200"/>
              </a:spcBef>
              <a:buFont typeface="Wingdings" panose="05000000000000000000" pitchFamily="2" charset="2"/>
              <a:buChar char="ü"/>
            </a:pPr>
            <a:r>
              <a:rPr lang="en-US" sz="2000" dirty="0"/>
              <a:t>Quality control procedures for nutrient content of infant formula (21 CFR 106).</a:t>
            </a:r>
          </a:p>
          <a:p>
            <a:pPr lvl="1">
              <a:spcBef>
                <a:spcPts val="1200"/>
              </a:spcBef>
              <a:buFont typeface="Wingdings" panose="05000000000000000000" pitchFamily="2" charset="2"/>
              <a:buChar char="ü"/>
            </a:pPr>
            <a:r>
              <a:rPr lang="en-US" sz="2000" dirty="0"/>
              <a:t>Thermally processed low-acid canned foods in hermetically sealed containers (21 CFR 113).</a:t>
            </a:r>
          </a:p>
          <a:p>
            <a:pPr lvl="1">
              <a:spcBef>
                <a:spcPts val="1200"/>
              </a:spcBef>
              <a:buFont typeface="Wingdings" panose="05000000000000000000" pitchFamily="2" charset="2"/>
              <a:buChar char="ü"/>
            </a:pPr>
            <a:r>
              <a:rPr lang="en-US" sz="2000" dirty="0"/>
              <a:t>Acidified foods (21 CFR 114).</a:t>
            </a:r>
          </a:p>
          <a:p>
            <a:pPr lvl="1">
              <a:spcBef>
                <a:spcPts val="1200"/>
              </a:spcBef>
              <a:buFont typeface="Wingdings" panose="05000000000000000000" pitchFamily="2" charset="2"/>
              <a:buChar char="ü"/>
            </a:pPr>
            <a:r>
              <a:rPr lang="en-US" sz="2000" dirty="0"/>
              <a:t>Bottled drinking water (21 CFR 129).</a:t>
            </a:r>
          </a:p>
          <a:p>
            <a:pPr lvl="1">
              <a:spcBef>
                <a:spcPts val="1200"/>
              </a:spcBef>
              <a:buFont typeface="Wingdings" panose="05000000000000000000" pitchFamily="2" charset="2"/>
              <a:buChar char="ü"/>
            </a:pPr>
            <a:r>
              <a:rPr lang="en-US" sz="2000" dirty="0"/>
              <a:t>Fish &amp; Fishery Products (21 CFR, Part 123).</a:t>
            </a:r>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7</a:t>
            </a:fld>
            <a:endParaRPr lang="en-US" dirty="0"/>
          </a:p>
        </p:txBody>
      </p:sp>
    </p:spTree>
    <p:extLst>
      <p:ext uri="{BB962C8B-B14F-4D97-AF65-F5344CB8AC3E}">
        <p14:creationId xmlns:p14="http://schemas.microsoft.com/office/powerpoint/2010/main" val="1764292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55722" y="347179"/>
            <a:ext cx="10498078" cy="1343509"/>
          </a:xfrm>
        </p:spPr>
        <p:txBody>
          <a:bodyPr/>
          <a:lstStyle/>
          <a:p>
            <a:r>
              <a:rPr lang="en-US" dirty="0"/>
              <a:t>A timeline of GMPs</a:t>
            </a:r>
          </a:p>
        </p:txBody>
      </p:sp>
      <p:sp>
        <p:nvSpPr>
          <p:cNvPr id="7" name="Content Placeholder 6"/>
          <p:cNvSpPr>
            <a:spLocks noGrp="1"/>
          </p:cNvSpPr>
          <p:nvPr>
            <p:ph sz="half" idx="1"/>
          </p:nvPr>
        </p:nvSpPr>
        <p:spPr>
          <a:xfrm>
            <a:off x="838200" y="1435885"/>
            <a:ext cx="5181600" cy="4351338"/>
          </a:xfrm>
        </p:spPr>
        <p:txBody>
          <a:bodyPr>
            <a:noAutofit/>
          </a:bodyPr>
          <a:lstStyle/>
          <a:p>
            <a:pPr>
              <a:spcBef>
                <a:spcPct val="55000"/>
              </a:spcBef>
            </a:pPr>
            <a:r>
              <a:rPr lang="en-US" altLang="en-US" sz="2000" dirty="0"/>
              <a:t>The original GMPs regulation was very broad and did not really serve any industry as such.</a:t>
            </a:r>
          </a:p>
          <a:p>
            <a:pPr>
              <a:spcBef>
                <a:spcPct val="55000"/>
              </a:spcBef>
            </a:pPr>
            <a:r>
              <a:rPr lang="en-US" altLang="en-US" sz="2000" dirty="0"/>
              <a:t>FDA attempted to develop specific industry GMPs and concluded it was more effective to strengthen “umbrella” GMPs and established </a:t>
            </a:r>
            <a:r>
              <a:rPr lang="en-US" sz="2000" dirty="0"/>
              <a:t>a cGMP regulation in 21 CFR Part 117.</a:t>
            </a:r>
          </a:p>
          <a:p>
            <a:pPr>
              <a:spcBef>
                <a:spcPct val="55000"/>
              </a:spcBef>
            </a:pPr>
            <a:r>
              <a:rPr lang="en-US" sz="2000" dirty="0"/>
              <a:t>FDA has additional cGMPs for certain types of foods:</a:t>
            </a:r>
          </a:p>
          <a:p>
            <a:pPr>
              <a:spcBef>
                <a:spcPct val="55000"/>
              </a:spcBef>
            </a:pPr>
            <a:r>
              <a:rPr lang="en-US" sz="2000" b="1" dirty="0"/>
              <a:t>Dietary Supplements - 21 CFR Part 111. See </a:t>
            </a:r>
            <a:r>
              <a:rPr lang="en-US" sz="2000" dirty="0">
                <a:hlinkClick r:id="rId2"/>
              </a:rPr>
              <a:t>https://bit.ly/2uTGFdc</a:t>
            </a:r>
            <a:r>
              <a:rPr lang="en-US" sz="2000" dirty="0"/>
              <a:t> </a:t>
            </a:r>
            <a:endParaRPr lang="en-US" altLang="en-US" sz="2000" dirty="0"/>
          </a:p>
          <a:p>
            <a:endParaRPr lang="en-US" sz="2000" dirty="0"/>
          </a:p>
        </p:txBody>
      </p:sp>
      <p:sp>
        <p:nvSpPr>
          <p:cNvPr id="8" name="Content Placeholder 7"/>
          <p:cNvSpPr>
            <a:spLocks noGrp="1"/>
          </p:cNvSpPr>
          <p:nvPr>
            <p:ph sz="half" idx="2"/>
          </p:nvPr>
        </p:nvSpPr>
        <p:spPr>
          <a:xfrm>
            <a:off x="6172200" y="1435885"/>
            <a:ext cx="5181600" cy="4351338"/>
          </a:xfrm>
        </p:spPr>
        <p:txBody>
          <a:bodyPr>
            <a:noAutofit/>
          </a:bodyPr>
          <a:lstStyle/>
          <a:p>
            <a:pPr>
              <a:spcBef>
                <a:spcPts val="0"/>
              </a:spcBef>
            </a:pPr>
            <a:r>
              <a:rPr lang="en-US" sz="2000" b="1" dirty="0"/>
              <a:t>Infant Formula - 21 CFR Part 106: </a:t>
            </a:r>
            <a:r>
              <a:rPr lang="en-US" sz="2000" dirty="0">
                <a:hlinkClick r:id="rId3"/>
              </a:rPr>
              <a:t>https://bit.ly/2uQbbVu</a:t>
            </a:r>
            <a:r>
              <a:rPr lang="en-US" sz="2000" dirty="0"/>
              <a:t> </a:t>
            </a:r>
            <a:br>
              <a:rPr lang="en-US" sz="2000" dirty="0"/>
            </a:br>
            <a:endParaRPr lang="en-US" sz="2000" dirty="0"/>
          </a:p>
          <a:p>
            <a:pPr>
              <a:spcBef>
                <a:spcPts val="0"/>
              </a:spcBef>
            </a:pPr>
            <a:r>
              <a:rPr lang="en-US" sz="2000" b="1" dirty="0"/>
              <a:t>Low-acid Canned Foods - 21 CFR Part 113 </a:t>
            </a:r>
            <a:r>
              <a:rPr lang="en-US" sz="2000" dirty="0">
                <a:hlinkClick r:id="rId4"/>
              </a:rPr>
              <a:t>https://bit.ly/2UW0pYo</a:t>
            </a:r>
            <a:r>
              <a:rPr lang="en-US" sz="2000" dirty="0"/>
              <a:t> </a:t>
            </a:r>
          </a:p>
          <a:p>
            <a:pPr>
              <a:spcBef>
                <a:spcPts val="0"/>
              </a:spcBef>
            </a:pPr>
            <a:endParaRPr lang="en-US" sz="2000" b="1" dirty="0"/>
          </a:p>
          <a:p>
            <a:pPr>
              <a:spcBef>
                <a:spcPts val="0"/>
              </a:spcBef>
            </a:pPr>
            <a:r>
              <a:rPr lang="en-US" sz="2000" b="1" dirty="0"/>
              <a:t>Acidified Foods - 21 CFR Part 114 </a:t>
            </a:r>
            <a:r>
              <a:rPr lang="en-US" sz="2000" dirty="0">
                <a:hlinkClick r:id="rId5"/>
              </a:rPr>
              <a:t>https://bit.ly/37zbQrN</a:t>
            </a:r>
            <a:endParaRPr lang="en-US" sz="2000" dirty="0"/>
          </a:p>
          <a:p>
            <a:pPr marL="0" indent="0">
              <a:spcBef>
                <a:spcPts val="0"/>
              </a:spcBef>
              <a:buNone/>
            </a:pPr>
            <a:endParaRPr lang="en-US" sz="2000" dirty="0"/>
          </a:p>
          <a:p>
            <a:pPr>
              <a:spcBef>
                <a:spcPts val="0"/>
              </a:spcBef>
            </a:pPr>
            <a:r>
              <a:rPr lang="en-US" sz="2000" b="1" dirty="0"/>
              <a:t>Bottled Water - 21 CFR Part 129</a:t>
            </a:r>
          </a:p>
          <a:p>
            <a:pPr marL="457200" lvl="1" indent="0">
              <a:spcBef>
                <a:spcPts val="0"/>
              </a:spcBef>
              <a:buNone/>
            </a:pPr>
            <a:r>
              <a:rPr lang="en-US" sz="2000" dirty="0">
                <a:hlinkClick r:id="rId6"/>
              </a:rPr>
              <a:t>https://bit.ly/2SNYiTT</a:t>
            </a:r>
            <a:r>
              <a:rPr lang="en-US" sz="2000" dirty="0"/>
              <a:t> </a:t>
            </a:r>
          </a:p>
          <a:p>
            <a:pPr>
              <a:spcBef>
                <a:spcPts val="0"/>
              </a:spcBef>
            </a:pPr>
            <a:endParaRPr lang="en-US" sz="2000" dirty="0"/>
          </a:p>
        </p:txBody>
      </p:sp>
      <p:sp>
        <p:nvSpPr>
          <p:cNvPr id="4" name="Footer Placeholder 3"/>
          <p:cNvSpPr>
            <a:spLocks noGrp="1"/>
          </p:cNvSpPr>
          <p:nvPr>
            <p:ph type="ftr" sz="quarter" idx="11"/>
          </p:nvPr>
        </p:nvSpPr>
        <p:spPr/>
        <p:txBody>
          <a:bodyPr/>
          <a:lstStyle/>
          <a:p>
            <a:r>
              <a:rPr lang="en-US" dirty="0"/>
              <a:t>Regulation of Good Food Production Practices AS.410.686.81</a:t>
            </a:r>
          </a:p>
        </p:txBody>
      </p:sp>
      <p:sp>
        <p:nvSpPr>
          <p:cNvPr id="5" name="Slide Number Placeholder 4"/>
          <p:cNvSpPr>
            <a:spLocks noGrp="1"/>
          </p:cNvSpPr>
          <p:nvPr>
            <p:ph type="sldNum" sz="quarter" idx="12"/>
          </p:nvPr>
        </p:nvSpPr>
        <p:spPr/>
        <p:txBody>
          <a:bodyPr/>
          <a:lstStyle/>
          <a:p>
            <a:fld id="{436935C9-5A83-4E04-8E24-14AC6EB5C5FB}" type="slidenum">
              <a:rPr lang="en-US" smtClean="0"/>
              <a:t>8</a:t>
            </a:fld>
            <a:endParaRPr lang="en-US" dirty="0"/>
          </a:p>
        </p:txBody>
      </p:sp>
    </p:spTree>
    <p:extLst>
      <p:ext uri="{BB962C8B-B14F-4D97-AF65-F5344CB8AC3E}">
        <p14:creationId xmlns:p14="http://schemas.microsoft.com/office/powerpoint/2010/main" val="3078324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21493" y="361849"/>
            <a:ext cx="10532307" cy="1328840"/>
          </a:xfrm>
        </p:spPr>
        <p:txBody>
          <a:bodyPr/>
          <a:lstStyle/>
          <a:p>
            <a:r>
              <a:rPr lang="en-US" dirty="0"/>
              <a:t>How GMPs change</a:t>
            </a:r>
          </a:p>
        </p:txBody>
      </p:sp>
      <p:sp>
        <p:nvSpPr>
          <p:cNvPr id="8" name="Content Placeholder 7"/>
          <p:cNvSpPr>
            <a:spLocks noGrp="1"/>
          </p:cNvSpPr>
          <p:nvPr>
            <p:ph idx="1"/>
          </p:nvPr>
        </p:nvSpPr>
        <p:spPr/>
        <p:txBody>
          <a:bodyPr>
            <a:normAutofit/>
          </a:bodyPr>
          <a:lstStyle/>
          <a:p>
            <a:pPr>
              <a:spcBef>
                <a:spcPts val="500"/>
              </a:spcBef>
              <a:spcAft>
                <a:spcPts val="500"/>
              </a:spcAft>
            </a:pPr>
            <a:r>
              <a:rPr lang="en-US" altLang="en-US" sz="2000" dirty="0"/>
              <a:t>GMPs change </a:t>
            </a:r>
            <a:r>
              <a:rPr lang="en-US" altLang="en-US" sz="2000" u="sng" dirty="0"/>
              <a:t>formally</a:t>
            </a:r>
            <a:r>
              <a:rPr lang="en-US" altLang="en-US" sz="2000" dirty="0"/>
              <a:t> and </a:t>
            </a:r>
            <a:r>
              <a:rPr lang="en-US" altLang="en-US" sz="2000" u="sng" dirty="0"/>
              <a:t>informally</a:t>
            </a:r>
            <a:r>
              <a:rPr lang="en-US" altLang="en-US" sz="2000" dirty="0"/>
              <a:t>. </a:t>
            </a:r>
          </a:p>
          <a:p>
            <a:pPr algn="just">
              <a:spcBef>
                <a:spcPts val="500"/>
              </a:spcBef>
              <a:spcAft>
                <a:spcPts val="500"/>
              </a:spcAft>
            </a:pPr>
            <a:r>
              <a:rPr lang="en-US" altLang="en-US" sz="2000" dirty="0"/>
              <a:t>Expect significant changes with advances in food processing and food distribution technologies. </a:t>
            </a:r>
          </a:p>
          <a:p>
            <a:pPr marL="0" indent="0">
              <a:spcBef>
                <a:spcPts val="500"/>
              </a:spcBef>
              <a:spcAft>
                <a:spcPts val="500"/>
              </a:spcAft>
              <a:buNone/>
            </a:pPr>
            <a:endParaRPr lang="en-US" altLang="en-US" sz="2000" u="sng" dirty="0"/>
          </a:p>
          <a:p>
            <a:pPr marL="0" indent="0">
              <a:spcBef>
                <a:spcPts val="500"/>
              </a:spcBef>
              <a:spcAft>
                <a:spcPts val="500"/>
              </a:spcAft>
              <a:buNone/>
            </a:pPr>
            <a:r>
              <a:rPr lang="en-US" altLang="en-US" sz="2000" b="1" dirty="0"/>
              <a:t>Example of a formal change:</a:t>
            </a:r>
          </a:p>
          <a:p>
            <a:r>
              <a:rPr lang="en-US" sz="2000" dirty="0"/>
              <a:t>In September 2015, when FDA created rules for the FSMA, it also updated GMPs. FDA made a formal change in the cGMPs to include provisions intended to reduce the number of allergen recalls based on the growing number of people with food allergies and undeclared allergens becoming the top reason for food recalls. </a:t>
            </a:r>
          </a:p>
          <a:p>
            <a:r>
              <a:rPr lang="en-US" altLang="en-US" sz="2000" dirty="0"/>
              <a:t>General provisions of the GMPs provide definitions which are i</a:t>
            </a:r>
            <a:r>
              <a:rPr lang="en-US" altLang="en-US" sz="2000" i="1" dirty="0"/>
              <a:t>mportant in understanding implications and applications. Management has responsibility for performance of personnel under GMPs.</a:t>
            </a:r>
          </a:p>
          <a:p>
            <a:endParaRPr lang="en-US" sz="2000" dirty="0"/>
          </a:p>
        </p:txBody>
      </p:sp>
      <p:sp>
        <p:nvSpPr>
          <p:cNvPr id="5" name="Footer Placeholder 4"/>
          <p:cNvSpPr>
            <a:spLocks noGrp="1"/>
          </p:cNvSpPr>
          <p:nvPr>
            <p:ph type="ftr" sz="quarter" idx="11"/>
          </p:nvPr>
        </p:nvSpPr>
        <p:spPr/>
        <p:txBody>
          <a:bodyPr/>
          <a:lstStyle/>
          <a:p>
            <a:r>
              <a:rPr lang="en-US" dirty="0"/>
              <a:t>Regulation of Good Food Production Practices AS.410.686.81</a:t>
            </a:r>
          </a:p>
        </p:txBody>
      </p:sp>
      <p:sp>
        <p:nvSpPr>
          <p:cNvPr id="6" name="Slide Number Placeholder 5"/>
          <p:cNvSpPr>
            <a:spLocks noGrp="1"/>
          </p:cNvSpPr>
          <p:nvPr>
            <p:ph type="sldNum" sz="quarter" idx="12"/>
          </p:nvPr>
        </p:nvSpPr>
        <p:spPr/>
        <p:txBody>
          <a:bodyPr/>
          <a:lstStyle/>
          <a:p>
            <a:fld id="{436935C9-5A83-4E04-8E24-14AC6EB5C5FB}" type="slidenum">
              <a:rPr lang="en-US" smtClean="0"/>
              <a:t>9</a:t>
            </a:fld>
            <a:endParaRPr lang="en-US" dirty="0"/>
          </a:p>
        </p:txBody>
      </p:sp>
    </p:spTree>
    <p:extLst>
      <p:ext uri="{BB962C8B-B14F-4D97-AF65-F5344CB8AC3E}">
        <p14:creationId xmlns:p14="http://schemas.microsoft.com/office/powerpoint/2010/main" val="143997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3177</TotalTime>
  <Words>6780</Words>
  <Application>Microsoft Office PowerPoint</Application>
  <PresentationFormat>Widescreen</PresentationFormat>
  <Paragraphs>552</Paragraphs>
  <Slides>60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60</vt:i4>
      </vt:variant>
    </vt:vector>
  </HeadingPairs>
  <TitlesOfParts>
    <vt:vector size="66" baseType="lpstr">
      <vt:lpstr>Arial</vt:lpstr>
      <vt:lpstr>Calibri</vt:lpstr>
      <vt:lpstr>Calibri Light</vt:lpstr>
      <vt:lpstr>Courier New</vt:lpstr>
      <vt:lpstr>Wingdings</vt:lpstr>
      <vt:lpstr>Office Theme</vt:lpstr>
      <vt:lpstr>Regulation of Good Food Production Practices AS.410.686.81.FA21 </vt:lpstr>
      <vt:lpstr>Learning objectives</vt:lpstr>
      <vt:lpstr>GMPs</vt:lpstr>
      <vt:lpstr>What are GMPs?</vt:lpstr>
      <vt:lpstr>Why GMPs exist</vt:lpstr>
      <vt:lpstr>Prerequisite programs</vt:lpstr>
      <vt:lpstr>How GMPs were developed</vt:lpstr>
      <vt:lpstr>A timeline of GMPs</vt:lpstr>
      <vt:lpstr>How GMPs change</vt:lpstr>
      <vt:lpstr>GMPs in different countries</vt:lpstr>
      <vt:lpstr>GMPs in general</vt:lpstr>
      <vt:lpstr>Components of GMPs</vt:lpstr>
      <vt:lpstr>Training</vt:lpstr>
      <vt:lpstr>Personnel</vt:lpstr>
      <vt:lpstr>Important definitions</vt:lpstr>
      <vt:lpstr>GMPs: Plants and grounds (1/2)</vt:lpstr>
      <vt:lpstr>GMPs: Plants and grounds (2/2)</vt:lpstr>
      <vt:lpstr>GMPs: Equipment and utensils</vt:lpstr>
      <vt:lpstr>GMPs: Production and process controls</vt:lpstr>
      <vt:lpstr>GMPs: Raw materials and ingredients</vt:lpstr>
      <vt:lpstr>GMPs: Manufacturing operations (1/3)</vt:lpstr>
      <vt:lpstr>GMPs: Manufacturing operations (2/3)</vt:lpstr>
      <vt:lpstr>GMPs: Manufacturing operations (3/3)</vt:lpstr>
      <vt:lpstr>GMPs: Warehousing and distribution</vt:lpstr>
      <vt:lpstr>GMPs By-products sent to animal food</vt:lpstr>
      <vt:lpstr>GMPs: Defect Action Levels</vt:lpstr>
      <vt:lpstr>Summary of general GMPs</vt:lpstr>
      <vt:lpstr>Product-specific GMPs: Low acid canned food</vt:lpstr>
      <vt:lpstr>Product-specific GMPs: Acidified foods</vt:lpstr>
      <vt:lpstr>GMPs: Bottled drinking water</vt:lpstr>
      <vt:lpstr>GMPs: Dietary Supplements</vt:lpstr>
      <vt:lpstr>Prerequisite programs</vt:lpstr>
      <vt:lpstr>Prerequisite program: Hygienic zoning</vt:lpstr>
      <vt:lpstr>Prerequisite program: Purchasing and manufacturing specifications (1/2)</vt:lpstr>
      <vt:lpstr>Prerequisite program: Purchasing and manufacturing specifications (2/2)</vt:lpstr>
      <vt:lpstr>Operation-specific prerequisite programs</vt:lpstr>
      <vt:lpstr>GMPs and prerequisite programs </vt:lpstr>
      <vt:lpstr>Relevant reading</vt:lpstr>
      <vt:lpstr>GAPs/GHPs</vt:lpstr>
      <vt:lpstr>Good Agricultural Practices (GAPs)</vt:lpstr>
      <vt:lpstr>Food safety for produce: GAP background</vt:lpstr>
      <vt:lpstr>Food safety for produce: GAP/GHP background</vt:lpstr>
      <vt:lpstr>GAP goals</vt:lpstr>
      <vt:lpstr>Water quality and use</vt:lpstr>
      <vt:lpstr>Land use</vt:lpstr>
      <vt:lpstr>Worker health, hygiene and training</vt:lpstr>
      <vt:lpstr>Manure and compost</vt:lpstr>
      <vt:lpstr>Wildlife and animal management</vt:lpstr>
      <vt:lpstr>Four major concerns on the FDA /USDA Priority Watch: the “Four W’s”</vt:lpstr>
      <vt:lpstr>Sanitation and postharvest handling</vt:lpstr>
      <vt:lpstr>The concept of “zones” in GAPs /GHPs </vt:lpstr>
      <vt:lpstr>Transportation</vt:lpstr>
      <vt:lpstr>Traceability</vt:lpstr>
      <vt:lpstr>Growers are GAP audited</vt:lpstr>
      <vt:lpstr>GAP resources</vt:lpstr>
      <vt:lpstr>GAP/GHP challenges</vt:lpstr>
      <vt:lpstr>The importance of GAP/GHP training to ensure food safety</vt:lpstr>
      <vt:lpstr>Discussion 2</vt:lpstr>
      <vt:lpstr>Assignment 1: A critical review of a documentary </vt:lpstr>
      <vt:lpstr>Checklist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Kantha Shelke</dc:creator>
  <cp:lastModifiedBy>Kantha Shelke</cp:lastModifiedBy>
  <cp:revision>109</cp:revision>
  <dcterms:created xsi:type="dcterms:W3CDTF">2019-05-29T00:51:25Z</dcterms:created>
  <dcterms:modified xsi:type="dcterms:W3CDTF">2021-09-06T00:36:42Z</dcterms:modified>
</cp:coreProperties>
</file>